
<file path=[Content_Types].xml><?xml version="1.0" encoding="utf-8"?>
<Types xmlns="http://schemas.openxmlformats.org/package/2006/content-types">
  <Override PartName="/ppt/slides/slide29.xml" ContentType="application/vnd.openxmlformats-officedocument.presentationml.slide+xml"/>
  <Override PartName="/ppt/slides/slide47.xml" ContentType="application/vnd.openxmlformats-officedocument.presentationml.slide+xml"/>
  <Override PartName="/ppt/slides/slide58.xml" ContentType="application/vnd.openxmlformats-officedocument.presentationml.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s/slide54.xml" ContentType="application/vnd.openxmlformats-officedocument.presentationml.slide+xml"/>
  <Override PartName="/ppt/slides/slide65.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slides/slide52.xml" ContentType="application/vnd.openxmlformats-officedocument.presentationml.slide+xml"/>
  <Override PartName="/ppt/slides/slide63.xml" ContentType="application/vnd.openxmlformats-officedocument.presentationml.slide+xml"/>
  <Override PartName="/ppt/slides/slide7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50.xml" ContentType="application/vnd.openxmlformats-officedocument.presentationml.slide+xml"/>
  <Override PartName="/ppt/slides/slide61.xml" ContentType="application/vnd.openxmlformats-officedocument.presentationml.slide+xml"/>
  <Override PartName="/ppt/slides/slide70.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s/slide7.xml" ContentType="application/vnd.openxmlformats-officedocument.presentationml.slide+xml"/>
  <Override PartName="/ppt/slides/slide9.xml" ContentType="application/vnd.openxmlformats-officedocument.presentationml.slide+xml"/>
  <Override PartName="/ppt/slides/slide59.xml" ContentType="application/vnd.openxmlformats-officedocument.presentationml.slide+xml"/>
  <Override PartName="/ppt/slides/slide6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s/slide57.xml" ContentType="application/vnd.openxmlformats-officedocument.presentationml.slide+xml"/>
  <Override PartName="/ppt/slides/slide66.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slides/slide55.xml" ContentType="application/vnd.openxmlformats-officedocument.presentationml.slide+xml"/>
  <Override PartName="/ppt/slides/slide64.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Override PartName="/ppt/slides/slide62.xml" ContentType="application/vnd.openxmlformats-officedocument.presentationml.slide+xml"/>
  <Override PartName="/ppt/slides/slide71.xml" ContentType="application/vnd.openxmlformats-officedocument.presentationml.slide+xml"/>
  <Override PartName="/ppt/slideLayouts/slideLayout3.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0.xml" ContentType="application/vnd.openxmlformats-officedocument.presentationml.slideLayout+xml"/>
  <Override PartName="/ppt/slides/slide8.xml" ContentType="application/vnd.openxmlformats-officedocument.presentationml.slide+xml"/>
  <Override PartName="/ppt/slides/slide49.xml" ContentType="application/vnd.openxmlformats-officedocument.presentationml.slide+xml"/>
  <Override PartName="/ppt/slides/slide69.xml" ContentType="application/vnd.openxmlformats-officedocument.presentationml.slide+xml"/>
  <Override PartName="/ppt/handoutMasters/handoutMaster1.xml" ContentType="application/vnd.openxmlformats-officedocument.presentationml.handoutMaster+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s/slide56.xml" ContentType="application/vnd.openxmlformats-officedocument.presentationml.slide+xml"/>
  <Override PartName="/ppt/slides/slide67.xml" ContentType="application/vnd.openxmlformats-officedocument.presentationml.slide+xml"/>
  <Override PartName="/ppt/slideLayouts/slideLayout8.xml" ContentType="application/vnd.openxmlformats-officedocument.presentationml.slideLayout+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p:sldMasterIdLst>
    <p:sldMasterId id="2147483734" r:id="rId1"/>
  </p:sldMasterIdLst>
  <p:notesMasterIdLst>
    <p:notesMasterId r:id="rId74"/>
  </p:notesMasterIdLst>
  <p:handoutMasterIdLst>
    <p:handoutMasterId r:id="rId75"/>
  </p:handoutMasterIdLst>
  <p:sldIdLst>
    <p:sldId id="936" r:id="rId2"/>
    <p:sldId id="1215" r:id="rId3"/>
    <p:sldId id="1137" r:id="rId4"/>
    <p:sldId id="1218" r:id="rId5"/>
    <p:sldId id="1219" r:id="rId6"/>
    <p:sldId id="1220" r:id="rId7"/>
    <p:sldId id="1293" r:id="rId8"/>
    <p:sldId id="1277" r:id="rId9"/>
    <p:sldId id="1278" r:id="rId10"/>
    <p:sldId id="1279" r:id="rId11"/>
    <p:sldId id="1280" r:id="rId12"/>
    <p:sldId id="1281" r:id="rId13"/>
    <p:sldId id="1282" r:id="rId14"/>
    <p:sldId id="1283" r:id="rId15"/>
    <p:sldId id="1284" r:id="rId16"/>
    <p:sldId id="1285" r:id="rId17"/>
    <p:sldId id="1226" r:id="rId18"/>
    <p:sldId id="1228" r:id="rId19"/>
    <p:sldId id="1230" r:id="rId20"/>
    <p:sldId id="1288" r:id="rId21"/>
    <p:sldId id="1231" r:id="rId22"/>
    <p:sldId id="1232" r:id="rId23"/>
    <p:sldId id="1233" r:id="rId24"/>
    <p:sldId id="1234" r:id="rId25"/>
    <p:sldId id="1235" r:id="rId26"/>
    <p:sldId id="1237" r:id="rId27"/>
    <p:sldId id="1238" r:id="rId28"/>
    <p:sldId id="1239" r:id="rId29"/>
    <p:sldId id="1246" r:id="rId30"/>
    <p:sldId id="1247" r:id="rId31"/>
    <p:sldId id="1248" r:id="rId32"/>
    <p:sldId id="1249" r:id="rId33"/>
    <p:sldId id="1250" r:id="rId34"/>
    <p:sldId id="1251" r:id="rId35"/>
    <p:sldId id="1240" r:id="rId36"/>
    <p:sldId id="1241" r:id="rId37"/>
    <p:sldId id="1242" r:id="rId38"/>
    <p:sldId id="1244" r:id="rId39"/>
    <p:sldId id="1245" r:id="rId40"/>
    <p:sldId id="1252" r:id="rId41"/>
    <p:sldId id="1253" r:id="rId42"/>
    <p:sldId id="1254" r:id="rId43"/>
    <p:sldId id="1255" r:id="rId44"/>
    <p:sldId id="1266" r:id="rId45"/>
    <p:sldId id="1267" r:id="rId46"/>
    <p:sldId id="1296" r:id="rId47"/>
    <p:sldId id="1256" r:id="rId48"/>
    <p:sldId id="1257" r:id="rId49"/>
    <p:sldId id="1258" r:id="rId50"/>
    <p:sldId id="1259" r:id="rId51"/>
    <p:sldId id="1287" r:id="rId52"/>
    <p:sldId id="1260" r:id="rId53"/>
    <p:sldId id="1261" r:id="rId54"/>
    <p:sldId id="1262" r:id="rId55"/>
    <p:sldId id="1263" r:id="rId56"/>
    <p:sldId id="1264" r:id="rId57"/>
    <p:sldId id="1265" r:id="rId58"/>
    <p:sldId id="1224" r:id="rId59"/>
    <p:sldId id="1269" r:id="rId60"/>
    <p:sldId id="1270" r:id="rId61"/>
    <p:sldId id="1271" r:id="rId62"/>
    <p:sldId id="1272" r:id="rId63"/>
    <p:sldId id="1273" r:id="rId64"/>
    <p:sldId id="1274" r:id="rId65"/>
    <p:sldId id="1297" r:id="rId66"/>
    <p:sldId id="1298" r:id="rId67"/>
    <p:sldId id="1276" r:id="rId68"/>
    <p:sldId id="1132" r:id="rId69"/>
    <p:sldId id="1294" r:id="rId70"/>
    <p:sldId id="1286" r:id="rId71"/>
    <p:sldId id="1216" r:id="rId72"/>
    <p:sldId id="944" r:id="rId73"/>
  </p:sldIdLst>
  <p:sldSz cx="9144000" cy="6858000" type="screen4x3"/>
  <p:notesSz cx="7315200" cy="9601200"/>
  <p:defaultTextStyle>
    <a:defPPr>
      <a:defRPr lang="en-US"/>
    </a:defPPr>
    <a:lvl1pPr algn="l" rtl="0" eaLnBrk="0" fontAlgn="base" hangingPunct="0">
      <a:spcBef>
        <a:spcPct val="0"/>
      </a:spcBef>
      <a:spcAft>
        <a:spcPct val="0"/>
      </a:spcAft>
      <a:defRPr sz="2400" kern="1200">
        <a:solidFill>
          <a:schemeClr val="tx1"/>
        </a:solidFill>
        <a:latin typeface="Times" pitchFamily="18" charset="0"/>
        <a:ea typeface="+mn-ea"/>
        <a:cs typeface="+mn-cs"/>
      </a:defRPr>
    </a:lvl1pPr>
    <a:lvl2pPr marL="457200" algn="l" rtl="0" eaLnBrk="0" fontAlgn="base" hangingPunct="0">
      <a:spcBef>
        <a:spcPct val="0"/>
      </a:spcBef>
      <a:spcAft>
        <a:spcPct val="0"/>
      </a:spcAft>
      <a:defRPr sz="2400" kern="1200">
        <a:solidFill>
          <a:schemeClr val="tx1"/>
        </a:solidFill>
        <a:latin typeface="Times" pitchFamily="18" charset="0"/>
        <a:ea typeface="+mn-ea"/>
        <a:cs typeface="+mn-cs"/>
      </a:defRPr>
    </a:lvl2pPr>
    <a:lvl3pPr marL="914400" algn="l" rtl="0" eaLnBrk="0" fontAlgn="base" hangingPunct="0">
      <a:spcBef>
        <a:spcPct val="0"/>
      </a:spcBef>
      <a:spcAft>
        <a:spcPct val="0"/>
      </a:spcAft>
      <a:defRPr sz="2400" kern="1200">
        <a:solidFill>
          <a:schemeClr val="tx1"/>
        </a:solidFill>
        <a:latin typeface="Times" pitchFamily="18" charset="0"/>
        <a:ea typeface="+mn-ea"/>
        <a:cs typeface="+mn-cs"/>
      </a:defRPr>
    </a:lvl3pPr>
    <a:lvl4pPr marL="1371600" algn="l" rtl="0" eaLnBrk="0" fontAlgn="base" hangingPunct="0">
      <a:spcBef>
        <a:spcPct val="0"/>
      </a:spcBef>
      <a:spcAft>
        <a:spcPct val="0"/>
      </a:spcAft>
      <a:defRPr sz="2400" kern="1200">
        <a:solidFill>
          <a:schemeClr val="tx1"/>
        </a:solidFill>
        <a:latin typeface="Times" pitchFamily="18" charset="0"/>
        <a:ea typeface="+mn-ea"/>
        <a:cs typeface="+mn-cs"/>
      </a:defRPr>
    </a:lvl4pPr>
    <a:lvl5pPr marL="1828800" algn="l" rtl="0" eaLnBrk="0" fontAlgn="base" hangingPunct="0">
      <a:spcBef>
        <a:spcPct val="0"/>
      </a:spcBef>
      <a:spcAft>
        <a:spcPct val="0"/>
      </a:spcAft>
      <a:defRPr sz="2400" kern="1200">
        <a:solidFill>
          <a:schemeClr val="tx1"/>
        </a:solidFill>
        <a:latin typeface="Times" pitchFamily="18" charset="0"/>
        <a:ea typeface="+mn-ea"/>
        <a:cs typeface="+mn-cs"/>
      </a:defRPr>
    </a:lvl5pPr>
    <a:lvl6pPr marL="2286000" algn="l" defTabSz="914400" rtl="0" eaLnBrk="1" latinLnBrk="0" hangingPunct="1">
      <a:defRPr sz="2400" kern="1200">
        <a:solidFill>
          <a:schemeClr val="tx1"/>
        </a:solidFill>
        <a:latin typeface="Times" pitchFamily="18" charset="0"/>
        <a:ea typeface="+mn-ea"/>
        <a:cs typeface="+mn-cs"/>
      </a:defRPr>
    </a:lvl6pPr>
    <a:lvl7pPr marL="2743200" algn="l" defTabSz="914400" rtl="0" eaLnBrk="1" latinLnBrk="0" hangingPunct="1">
      <a:defRPr sz="2400" kern="1200">
        <a:solidFill>
          <a:schemeClr val="tx1"/>
        </a:solidFill>
        <a:latin typeface="Times" pitchFamily="18" charset="0"/>
        <a:ea typeface="+mn-ea"/>
        <a:cs typeface="+mn-cs"/>
      </a:defRPr>
    </a:lvl7pPr>
    <a:lvl8pPr marL="3200400" algn="l" defTabSz="914400" rtl="0" eaLnBrk="1" latinLnBrk="0" hangingPunct="1">
      <a:defRPr sz="2400" kern="1200">
        <a:solidFill>
          <a:schemeClr val="tx1"/>
        </a:solidFill>
        <a:latin typeface="Times" pitchFamily="18" charset="0"/>
        <a:ea typeface="+mn-ea"/>
        <a:cs typeface="+mn-cs"/>
      </a:defRPr>
    </a:lvl8pPr>
    <a:lvl9pPr marL="3657600" algn="l" defTabSz="914400" rtl="0" eaLnBrk="1" latinLnBrk="0" hangingPunct="1">
      <a:defRPr sz="2400" kern="1200">
        <a:solidFill>
          <a:schemeClr val="tx1"/>
        </a:solidFill>
        <a:latin typeface="Times" pitchFamily="18"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3300"/>
    <a:srgbClr val="8488BC"/>
    <a:srgbClr val="6B70AF"/>
    <a:srgbClr val="6065AA"/>
    <a:srgbClr val="B2B2B2"/>
    <a:srgbClr val="EAEAEA"/>
    <a:srgbClr val="FFFFFF"/>
    <a:srgbClr val="0000FF"/>
  </p:clrMru>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20" autoAdjust="0"/>
    <p:restoredTop sz="94660" autoAdjust="0"/>
  </p:normalViewPr>
  <p:slideViewPr>
    <p:cSldViewPr>
      <p:cViewPr varScale="1">
        <p:scale>
          <a:sx n="135" d="100"/>
          <a:sy n="135" d="100"/>
        </p:scale>
        <p:origin x="-924" y="-3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97" d="100"/>
          <a:sy n="97" d="100"/>
        </p:scale>
        <p:origin x="-3528" y="-90"/>
      </p:cViewPr>
      <p:guideLst>
        <p:guide orient="horz" pos="3044"/>
        <p:guide pos="2304"/>
      </p:guideLst>
    </p:cSldViewPr>
  </p:notesViewPr>
  <p:gridSpacing cx="78028800" cy="780288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6" Type="http://schemas.openxmlformats.org/officeDocument/2006/relationships/presProps" Target="presProps.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notesMaster" Target="notesMasters/notesMaster1.xml"/><Relationship Id="rId79" Type="http://schemas.openxmlformats.org/officeDocument/2006/relationships/tableStyles" Target="tableStyles.xml"/><Relationship Id="rId5" Type="http://schemas.openxmlformats.org/officeDocument/2006/relationships/slide" Target="slides/slide4.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viewProps" Target="viewProps.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314" name="Rectangle 2"/>
          <p:cNvSpPr>
            <a:spLocks noGrp="1" noChangeArrowheads="1"/>
          </p:cNvSpPr>
          <p:nvPr>
            <p:ph type="hdr" sz="quarter"/>
          </p:nvPr>
        </p:nvSpPr>
        <p:spPr bwMode="auto">
          <a:xfrm>
            <a:off x="0" y="0"/>
            <a:ext cx="3170238" cy="481013"/>
          </a:xfrm>
          <a:prstGeom prst="rect">
            <a:avLst/>
          </a:prstGeom>
          <a:noFill/>
          <a:ln w="9525">
            <a:noFill/>
            <a:miter lim="800000"/>
            <a:headEnd/>
            <a:tailEnd/>
          </a:ln>
          <a:effectLst/>
        </p:spPr>
        <p:txBody>
          <a:bodyPr vert="horz" wrap="square" lIns="96662" tIns="48332" rIns="96662" bIns="48332" numCol="1" anchor="t" anchorCtr="0" compatLnSpc="1">
            <a:prstTxWarp prst="textNoShape">
              <a:avLst/>
            </a:prstTxWarp>
          </a:bodyPr>
          <a:lstStyle>
            <a:lvl1pPr defTabSz="968375">
              <a:defRPr sz="1200"/>
            </a:lvl1pPr>
          </a:lstStyle>
          <a:p>
            <a:endParaRPr lang="en-US" altLang="en-US"/>
          </a:p>
        </p:txBody>
      </p:sp>
      <p:sp>
        <p:nvSpPr>
          <p:cNvPr id="13315" name="Rectangle 3"/>
          <p:cNvSpPr>
            <a:spLocks noGrp="1" noChangeArrowheads="1"/>
          </p:cNvSpPr>
          <p:nvPr>
            <p:ph type="dt" sz="quarter" idx="1"/>
          </p:nvPr>
        </p:nvSpPr>
        <p:spPr bwMode="auto">
          <a:xfrm>
            <a:off x="4144963" y="0"/>
            <a:ext cx="3170237" cy="481013"/>
          </a:xfrm>
          <a:prstGeom prst="rect">
            <a:avLst/>
          </a:prstGeom>
          <a:noFill/>
          <a:ln w="9525">
            <a:noFill/>
            <a:miter lim="800000"/>
            <a:headEnd/>
            <a:tailEnd/>
          </a:ln>
          <a:effectLst/>
        </p:spPr>
        <p:txBody>
          <a:bodyPr vert="horz" wrap="square" lIns="96662" tIns="48332" rIns="96662" bIns="48332" numCol="1" anchor="t" anchorCtr="0" compatLnSpc="1">
            <a:prstTxWarp prst="textNoShape">
              <a:avLst/>
            </a:prstTxWarp>
          </a:bodyPr>
          <a:lstStyle>
            <a:lvl1pPr algn="r" defTabSz="968375">
              <a:defRPr sz="1200"/>
            </a:lvl1pPr>
          </a:lstStyle>
          <a:p>
            <a:fld id="{6AC74935-1FC4-42F1-A743-3B07AEC74ACB}" type="datetime1">
              <a:rPr lang="en-US"/>
              <a:pPr/>
              <a:t>11/9/2009</a:t>
            </a:fld>
            <a:endParaRPr lang="en-US" altLang="en-US"/>
          </a:p>
        </p:txBody>
      </p:sp>
      <p:sp>
        <p:nvSpPr>
          <p:cNvPr id="13316" name="Rectangle 4"/>
          <p:cNvSpPr>
            <a:spLocks noGrp="1" noChangeArrowheads="1"/>
          </p:cNvSpPr>
          <p:nvPr>
            <p:ph type="ftr" sz="quarter" idx="2"/>
          </p:nvPr>
        </p:nvSpPr>
        <p:spPr bwMode="auto">
          <a:xfrm>
            <a:off x="0" y="9120188"/>
            <a:ext cx="3983038" cy="481012"/>
          </a:xfrm>
          <a:prstGeom prst="rect">
            <a:avLst/>
          </a:prstGeom>
          <a:noFill/>
          <a:ln w="9525">
            <a:noFill/>
            <a:miter lim="800000"/>
            <a:headEnd/>
            <a:tailEnd/>
          </a:ln>
          <a:effectLst/>
        </p:spPr>
        <p:txBody>
          <a:bodyPr vert="horz" wrap="square" lIns="96662" tIns="48332" rIns="96662" bIns="48332" numCol="1" anchor="b" anchorCtr="0" compatLnSpc="1">
            <a:prstTxWarp prst="textNoShape">
              <a:avLst/>
            </a:prstTxWarp>
          </a:bodyPr>
          <a:lstStyle>
            <a:lvl1pPr defTabSz="968375">
              <a:defRPr sz="1200"/>
            </a:lvl1pPr>
          </a:lstStyle>
          <a:p>
            <a:r>
              <a:rPr lang="en-US" altLang="en-US"/>
              <a:t>Prototype</a:t>
            </a:r>
          </a:p>
        </p:txBody>
      </p:sp>
      <p:sp>
        <p:nvSpPr>
          <p:cNvPr id="13317" name="Rectangle 5"/>
          <p:cNvSpPr>
            <a:spLocks noGrp="1" noChangeArrowheads="1"/>
          </p:cNvSpPr>
          <p:nvPr>
            <p:ph type="sldNum" sz="quarter" idx="3"/>
          </p:nvPr>
        </p:nvSpPr>
        <p:spPr bwMode="auto">
          <a:xfrm>
            <a:off x="4144963" y="9120188"/>
            <a:ext cx="3170237" cy="481012"/>
          </a:xfrm>
          <a:prstGeom prst="rect">
            <a:avLst/>
          </a:prstGeom>
          <a:noFill/>
          <a:ln w="9525">
            <a:noFill/>
            <a:miter lim="800000"/>
            <a:headEnd/>
            <a:tailEnd/>
          </a:ln>
          <a:effectLst/>
        </p:spPr>
        <p:txBody>
          <a:bodyPr vert="horz" wrap="square" lIns="96662" tIns="48332" rIns="96662" bIns="48332" numCol="1" anchor="b" anchorCtr="0" compatLnSpc="1">
            <a:prstTxWarp prst="textNoShape">
              <a:avLst/>
            </a:prstTxWarp>
          </a:bodyPr>
          <a:lstStyle>
            <a:lvl1pPr algn="r" defTabSz="968375">
              <a:defRPr sz="1200"/>
            </a:lvl1pPr>
          </a:lstStyle>
          <a:p>
            <a:fld id="{E8EF5AEC-68CF-457F-847B-37D3853648C1}" type="slidenum">
              <a:rPr lang="en-US" altLang="en-US"/>
              <a:pPr/>
              <a:t>‹#›</a:t>
            </a:fld>
            <a:endParaRPr lang="en-US" alt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5170" name="Rectangle 2"/>
          <p:cNvSpPr>
            <a:spLocks noGrp="1" noChangeArrowheads="1"/>
          </p:cNvSpPr>
          <p:nvPr>
            <p:ph type="hdr" sz="quarter"/>
          </p:nvPr>
        </p:nvSpPr>
        <p:spPr bwMode="auto">
          <a:xfrm>
            <a:off x="0" y="0"/>
            <a:ext cx="3170238" cy="488950"/>
          </a:xfrm>
          <a:prstGeom prst="rect">
            <a:avLst/>
          </a:prstGeom>
          <a:noFill/>
          <a:ln w="9525">
            <a:noFill/>
            <a:miter lim="800000"/>
            <a:headEnd/>
            <a:tailEnd/>
          </a:ln>
          <a:effectLst/>
        </p:spPr>
        <p:txBody>
          <a:bodyPr vert="horz" wrap="square" lIns="96662" tIns="48332" rIns="96662" bIns="48332" numCol="1" anchor="t" anchorCtr="0" compatLnSpc="1">
            <a:prstTxWarp prst="textNoShape">
              <a:avLst/>
            </a:prstTxWarp>
          </a:bodyPr>
          <a:lstStyle>
            <a:lvl1pPr defTabSz="968375">
              <a:defRPr sz="1200">
                <a:latin typeface="Times New Roman" pitchFamily="18" charset="0"/>
              </a:defRPr>
            </a:lvl1pPr>
          </a:lstStyle>
          <a:p>
            <a:endParaRPr lang="en-US"/>
          </a:p>
        </p:txBody>
      </p:sp>
      <p:sp>
        <p:nvSpPr>
          <p:cNvPr id="135171" name="Rectangle 3"/>
          <p:cNvSpPr>
            <a:spLocks noGrp="1" noChangeArrowheads="1"/>
          </p:cNvSpPr>
          <p:nvPr>
            <p:ph type="dt" idx="1"/>
          </p:nvPr>
        </p:nvSpPr>
        <p:spPr bwMode="auto">
          <a:xfrm>
            <a:off x="4144963" y="0"/>
            <a:ext cx="3170237" cy="488950"/>
          </a:xfrm>
          <a:prstGeom prst="rect">
            <a:avLst/>
          </a:prstGeom>
          <a:noFill/>
          <a:ln w="9525">
            <a:noFill/>
            <a:miter lim="800000"/>
            <a:headEnd/>
            <a:tailEnd/>
          </a:ln>
          <a:effectLst/>
        </p:spPr>
        <p:txBody>
          <a:bodyPr vert="horz" wrap="square" lIns="96662" tIns="48332" rIns="96662" bIns="48332" numCol="1" anchor="t" anchorCtr="0" compatLnSpc="1">
            <a:prstTxWarp prst="textNoShape">
              <a:avLst/>
            </a:prstTxWarp>
          </a:bodyPr>
          <a:lstStyle>
            <a:lvl1pPr algn="r" defTabSz="968375">
              <a:defRPr sz="1200">
                <a:latin typeface="Times New Roman" pitchFamily="18" charset="0"/>
              </a:defRPr>
            </a:lvl1pPr>
          </a:lstStyle>
          <a:p>
            <a:fld id="{CD5D55CF-FEE4-40DB-BEEB-F5070D3E7DD6}" type="datetime1">
              <a:rPr lang="en-US"/>
              <a:pPr/>
              <a:t>11/9/2009</a:t>
            </a:fld>
            <a:endParaRPr lang="en-US"/>
          </a:p>
        </p:txBody>
      </p:sp>
      <p:sp>
        <p:nvSpPr>
          <p:cNvPr id="135172" name="Rectangle 4"/>
          <p:cNvSpPr>
            <a:spLocks noGrp="1" noRot="1" noChangeAspect="1" noChangeArrowheads="1" noTextEdit="1"/>
          </p:cNvSpPr>
          <p:nvPr>
            <p:ph type="sldImg" idx="2"/>
          </p:nvPr>
        </p:nvSpPr>
        <p:spPr bwMode="auto">
          <a:xfrm>
            <a:off x="1273175" y="731838"/>
            <a:ext cx="4775200" cy="3579812"/>
          </a:xfrm>
          <a:prstGeom prst="rect">
            <a:avLst/>
          </a:prstGeom>
          <a:noFill/>
          <a:ln w="9525">
            <a:solidFill>
              <a:srgbClr val="000000"/>
            </a:solidFill>
            <a:miter lim="800000"/>
            <a:headEnd/>
            <a:tailEnd/>
          </a:ln>
          <a:effectLst/>
        </p:spPr>
      </p:sp>
      <p:sp>
        <p:nvSpPr>
          <p:cNvPr id="135173" name="Rectangle 5"/>
          <p:cNvSpPr>
            <a:spLocks noGrp="1" noChangeArrowheads="1"/>
          </p:cNvSpPr>
          <p:nvPr>
            <p:ph type="body" sz="quarter" idx="3"/>
          </p:nvPr>
        </p:nvSpPr>
        <p:spPr bwMode="auto">
          <a:xfrm>
            <a:off x="974725" y="4557713"/>
            <a:ext cx="5365750" cy="4311650"/>
          </a:xfrm>
          <a:prstGeom prst="rect">
            <a:avLst/>
          </a:prstGeom>
          <a:noFill/>
          <a:ln w="9525">
            <a:solidFill>
              <a:schemeClr val="tx1"/>
            </a:solidFill>
            <a:miter lim="800000"/>
            <a:headEnd/>
            <a:tailEnd/>
          </a:ln>
          <a:effectLst/>
        </p:spPr>
        <p:txBody>
          <a:bodyPr vert="horz" wrap="square" lIns="96662" tIns="48332" rIns="96662" bIns="48332" numCol="1" anchor="t" anchorCtr="0" compatLnSpc="1">
            <a:prstTxWarp prst="textNoShape">
              <a:avLst/>
            </a:prstTxWarp>
          </a:bodyPr>
          <a:lstStyle/>
          <a:p>
            <a:pPr lvl="0"/>
            <a:endParaRPr lang="en-US" smtClean="0"/>
          </a:p>
        </p:txBody>
      </p:sp>
      <p:sp>
        <p:nvSpPr>
          <p:cNvPr id="135174" name="Rectangle 6"/>
          <p:cNvSpPr>
            <a:spLocks noGrp="1" noChangeArrowheads="1"/>
          </p:cNvSpPr>
          <p:nvPr>
            <p:ph type="ftr" sz="quarter" idx="4"/>
          </p:nvPr>
        </p:nvSpPr>
        <p:spPr bwMode="auto">
          <a:xfrm>
            <a:off x="0" y="9112250"/>
            <a:ext cx="3170238" cy="488950"/>
          </a:xfrm>
          <a:prstGeom prst="rect">
            <a:avLst/>
          </a:prstGeom>
          <a:noFill/>
          <a:ln w="9525">
            <a:noFill/>
            <a:miter lim="800000"/>
            <a:headEnd/>
            <a:tailEnd/>
          </a:ln>
          <a:effectLst/>
        </p:spPr>
        <p:txBody>
          <a:bodyPr vert="horz" wrap="square" lIns="96662" tIns="48332" rIns="96662" bIns="48332" numCol="1" anchor="b" anchorCtr="0" compatLnSpc="1">
            <a:prstTxWarp prst="textNoShape">
              <a:avLst/>
            </a:prstTxWarp>
          </a:bodyPr>
          <a:lstStyle>
            <a:lvl1pPr defTabSz="968375">
              <a:defRPr sz="1200">
                <a:latin typeface="Times New Roman" pitchFamily="18" charset="0"/>
              </a:defRPr>
            </a:lvl1pPr>
          </a:lstStyle>
          <a:p>
            <a:r>
              <a:rPr lang="en-US" dirty="0" smtClean="0"/>
              <a:t>jQuery</a:t>
            </a:r>
            <a:endParaRPr lang="en-US" dirty="0"/>
          </a:p>
        </p:txBody>
      </p:sp>
      <p:sp>
        <p:nvSpPr>
          <p:cNvPr id="135175" name="Rectangle 7"/>
          <p:cNvSpPr>
            <a:spLocks noGrp="1" noChangeArrowheads="1"/>
          </p:cNvSpPr>
          <p:nvPr>
            <p:ph type="sldNum" sz="quarter" idx="5"/>
          </p:nvPr>
        </p:nvSpPr>
        <p:spPr bwMode="auto">
          <a:xfrm>
            <a:off x="4144963" y="9112250"/>
            <a:ext cx="3170237" cy="488950"/>
          </a:xfrm>
          <a:prstGeom prst="rect">
            <a:avLst/>
          </a:prstGeom>
          <a:noFill/>
          <a:ln w="9525">
            <a:noFill/>
            <a:miter lim="800000"/>
            <a:headEnd/>
            <a:tailEnd/>
          </a:ln>
          <a:effectLst/>
        </p:spPr>
        <p:txBody>
          <a:bodyPr vert="horz" wrap="square" lIns="96662" tIns="48332" rIns="96662" bIns="48332" numCol="1" anchor="b" anchorCtr="0" compatLnSpc="1">
            <a:prstTxWarp prst="textNoShape">
              <a:avLst/>
            </a:prstTxWarp>
          </a:bodyPr>
          <a:lstStyle>
            <a:lvl1pPr algn="r" defTabSz="968375">
              <a:defRPr sz="1200">
                <a:latin typeface="Times New Roman" pitchFamily="18" charset="0"/>
              </a:defRPr>
            </a:lvl1pPr>
          </a:lstStyle>
          <a:p>
            <a:fld id="{18AD66C2-53CE-4879-94CB-3CC0BDBAE9C3}" type="slidenum">
              <a:rPr lang="en-US"/>
              <a:pPr/>
              <a:t>‹#›</a:t>
            </a:fld>
            <a:endParaRPr lang="en-US"/>
          </a:p>
        </p:txBody>
      </p:sp>
    </p:spTree>
  </p:cSld>
  <p:clrMap bg1="lt1" tx1="dk1" bg2="lt2" tx2="dk2" accent1="accent1" accent2="accent2" accent3="accent3" accent4="accent4" accent5="accent5" accent6="accent6" hlink="hlink" folHlink="folHlink"/>
  <p:hf hdr="0" dt="0"/>
  <p:notesStyle>
    <a:lvl1pPr marL="163513" indent="-163513" algn="l" rtl="0" eaLnBrk="0" fontAlgn="base" hangingPunct="0">
      <a:spcBef>
        <a:spcPct val="30000"/>
      </a:spcBef>
      <a:spcAft>
        <a:spcPct val="0"/>
      </a:spcAft>
      <a:buChar char="•"/>
      <a:defRPr sz="1200" b="1" kern="1200">
        <a:solidFill>
          <a:schemeClr val="tx1"/>
        </a:solidFill>
        <a:latin typeface="Arial" charset="0"/>
        <a:ea typeface="+mn-ea"/>
        <a:cs typeface="+mn-cs"/>
      </a:defRPr>
    </a:lvl1pPr>
    <a:lvl2pPr marL="403225" indent="-125413" algn="l" rtl="0" eaLnBrk="0" fontAlgn="base" hangingPunct="0">
      <a:spcBef>
        <a:spcPct val="30000"/>
      </a:spcBef>
      <a:spcAft>
        <a:spcPct val="0"/>
      </a:spcAft>
      <a:buChar char="–"/>
      <a:defRPr sz="1200" kern="1200">
        <a:solidFill>
          <a:schemeClr val="tx1"/>
        </a:solidFill>
        <a:latin typeface="Times New Roman" pitchFamily="18" charset="0"/>
        <a:ea typeface="+mn-ea"/>
        <a:cs typeface="+mn-cs"/>
      </a:defRPr>
    </a:lvl2pPr>
    <a:lvl3pPr marL="1035050" indent="-120650" algn="l" rtl="0" eaLnBrk="0" fontAlgn="base" hangingPunct="0">
      <a:spcBef>
        <a:spcPct val="30000"/>
      </a:spcBef>
      <a:spcAft>
        <a:spcPct val="0"/>
      </a:spcAft>
      <a:buChar char="•"/>
      <a:defRPr sz="1200" kern="1200">
        <a:solidFill>
          <a:schemeClr val="tx1"/>
        </a:solidFill>
        <a:latin typeface="Arial" charset="0"/>
        <a:ea typeface="+mn-ea"/>
        <a:cs typeface="+mn-cs"/>
      </a:defRPr>
    </a:lvl3pPr>
    <a:lvl4pPr marL="1477963" indent="-106363" algn="l" rtl="0" eaLnBrk="0" fontAlgn="base" hangingPunct="0">
      <a:spcBef>
        <a:spcPct val="30000"/>
      </a:spcBef>
      <a:spcAft>
        <a:spcPct val="0"/>
      </a:spcAft>
      <a:buChar char="•"/>
      <a:defRPr sz="1200" kern="1200">
        <a:solidFill>
          <a:schemeClr val="tx1"/>
        </a:solidFill>
        <a:latin typeface="Arial" charset="0"/>
        <a:ea typeface="+mn-ea"/>
        <a:cs typeface="+mn-cs"/>
      </a:defRPr>
    </a:lvl4pPr>
    <a:lvl5pPr marL="1938338" indent="-109538" algn="l" rtl="0" eaLnBrk="0" fontAlgn="base" hangingPunct="0">
      <a:spcBef>
        <a:spcPct val="30000"/>
      </a:spcBef>
      <a:spcAft>
        <a:spcPct val="0"/>
      </a:spcAft>
      <a:buChar char="•"/>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6"/>
          <p:cNvSpPr>
            <a:spLocks noGrp="1" noChangeArrowheads="1"/>
          </p:cNvSpPr>
          <p:nvPr>
            <p:ph type="ftr" sz="quarter" idx="4"/>
          </p:nvPr>
        </p:nvSpPr>
        <p:spPr>
          <a:ln/>
        </p:spPr>
        <p:txBody>
          <a:bodyPr/>
          <a:lstStyle/>
          <a:p>
            <a:r>
              <a:rPr lang="en-US" dirty="0"/>
              <a:t>Prototype</a:t>
            </a:r>
          </a:p>
        </p:txBody>
      </p:sp>
      <p:sp>
        <p:nvSpPr>
          <p:cNvPr id="5" name="Rectangle 7"/>
          <p:cNvSpPr>
            <a:spLocks noGrp="1" noChangeArrowheads="1"/>
          </p:cNvSpPr>
          <p:nvPr>
            <p:ph type="sldNum" sz="quarter" idx="5"/>
          </p:nvPr>
        </p:nvSpPr>
        <p:spPr>
          <a:ln/>
        </p:spPr>
        <p:txBody>
          <a:bodyPr/>
          <a:lstStyle/>
          <a:p>
            <a:fld id="{D047855F-B7A4-458F-96DB-CBA98A5F0EFB}" type="slidenum">
              <a:rPr lang="en-US"/>
              <a:pPr/>
              <a:t>1</a:t>
            </a:fld>
            <a:endParaRPr lang="en-US" dirty="0"/>
          </a:p>
        </p:txBody>
      </p:sp>
      <p:sp>
        <p:nvSpPr>
          <p:cNvPr id="1634306" name="Rectangle 2"/>
          <p:cNvSpPr>
            <a:spLocks noGrp="1" noRot="1" noChangeAspect="1" noChangeArrowheads="1" noTextEdit="1"/>
          </p:cNvSpPr>
          <p:nvPr>
            <p:ph type="sldImg"/>
          </p:nvPr>
        </p:nvSpPr>
        <p:spPr>
          <a:xfrm>
            <a:off x="1274763" y="731838"/>
            <a:ext cx="4772025" cy="3579812"/>
          </a:xfrm>
          <a:ln/>
        </p:spPr>
      </p:sp>
      <p:sp>
        <p:nvSpPr>
          <p:cNvPr id="1634307" name="Rectangle 3"/>
          <p:cNvSpPr>
            <a:spLocks noGrp="1" noChangeArrowheads="1"/>
          </p:cNvSpPr>
          <p:nvPr>
            <p:ph type="body" idx="1"/>
          </p:nvPr>
        </p:nvSpPr>
        <p:spPr>
          <a:ln/>
        </p:spPr>
        <p:txBody>
          <a:bodyPr/>
          <a:lstStyle/>
          <a:p>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3" name="Picture 2" descr="Title-Background"/>
          <p:cNvPicPr>
            <a:picLocks noChangeAspect="1" noChangeArrowheads="1"/>
          </p:cNvPicPr>
          <p:nvPr/>
        </p:nvPicPr>
        <p:blipFill>
          <a:blip r:embed="rId2" cstate="print"/>
          <a:srcRect/>
          <a:stretch>
            <a:fillRect/>
          </a:stretch>
        </p:blipFill>
        <p:spPr bwMode="auto">
          <a:xfrm>
            <a:off x="-61913" y="-47625"/>
            <a:ext cx="9267826" cy="6953250"/>
          </a:xfrm>
          <a:prstGeom prst="rect">
            <a:avLst/>
          </a:prstGeom>
          <a:noFill/>
          <a:ln w="9525">
            <a:noFill/>
            <a:miter lim="800000"/>
            <a:headEnd/>
            <a:tailEnd/>
          </a:ln>
        </p:spPr>
      </p:pic>
      <p:sp>
        <p:nvSpPr>
          <p:cNvPr id="5" name="Text Box 6"/>
          <p:cNvSpPr txBox="1">
            <a:spLocks noChangeArrowheads="1"/>
          </p:cNvSpPr>
          <p:nvPr/>
        </p:nvSpPr>
        <p:spPr bwMode="auto">
          <a:xfrm>
            <a:off x="6934200" y="0"/>
            <a:ext cx="2209800" cy="274638"/>
          </a:xfrm>
          <a:prstGeom prst="rect">
            <a:avLst/>
          </a:prstGeom>
          <a:noFill/>
          <a:ln w="9525">
            <a:noFill/>
            <a:miter lim="800000"/>
            <a:headEnd/>
            <a:tailEnd/>
          </a:ln>
          <a:effectLst/>
        </p:spPr>
        <p:txBody>
          <a:bodyPr>
            <a:spAutoFit/>
          </a:bodyPr>
          <a:lstStyle/>
          <a:p>
            <a:pPr algn="r">
              <a:spcBef>
                <a:spcPct val="50000"/>
              </a:spcBef>
              <a:defRPr/>
            </a:pPr>
            <a:r>
              <a:rPr lang="en-US" sz="1200" b="1" dirty="0">
                <a:latin typeface="Times New Roman" pitchFamily="18" charset="0"/>
              </a:rPr>
              <a:t>© </a:t>
            </a:r>
            <a:r>
              <a:rPr lang="en-US" sz="1200" b="1" dirty="0" smtClean="0">
                <a:latin typeface="Times New Roman" pitchFamily="18" charset="0"/>
              </a:rPr>
              <a:t>2009 </a:t>
            </a:r>
            <a:r>
              <a:rPr lang="en-US" sz="1200" b="1" dirty="0">
                <a:latin typeface="Times New Roman" pitchFamily="18" charset="0"/>
              </a:rPr>
              <a:t>Marty Hall</a:t>
            </a:r>
          </a:p>
        </p:txBody>
      </p:sp>
      <p:sp>
        <p:nvSpPr>
          <p:cNvPr id="6" name="Text Box 7"/>
          <p:cNvSpPr txBox="1">
            <a:spLocks noChangeArrowheads="1"/>
          </p:cNvSpPr>
          <p:nvPr/>
        </p:nvSpPr>
        <p:spPr bwMode="auto">
          <a:xfrm>
            <a:off x="1295400" y="6248400"/>
            <a:ext cx="7848600" cy="677108"/>
          </a:xfrm>
          <a:prstGeom prst="rect">
            <a:avLst/>
          </a:prstGeom>
          <a:noFill/>
          <a:ln w="9525">
            <a:noFill/>
            <a:miter lim="800000"/>
            <a:headEnd/>
            <a:tailEnd/>
          </a:ln>
          <a:effectLst/>
        </p:spPr>
        <p:txBody>
          <a:bodyPr wrap="square">
            <a:spAutoFit/>
          </a:bodyPr>
          <a:lstStyle/>
          <a:p>
            <a:pPr algn="ctr">
              <a:defRPr/>
            </a:pPr>
            <a:r>
              <a:rPr lang="en-US" sz="1100" b="1" dirty="0">
                <a:latin typeface="Times New Roman" pitchFamily="18" charset="0"/>
              </a:rPr>
              <a:t>Customized </a:t>
            </a:r>
            <a:r>
              <a:rPr lang="en-US" sz="1100" b="1" dirty="0" smtClean="0">
                <a:latin typeface="Times New Roman" pitchFamily="18" charset="0"/>
              </a:rPr>
              <a:t>Ajax</a:t>
            </a:r>
            <a:r>
              <a:rPr lang="en-US" sz="1100" b="1" baseline="0" dirty="0" smtClean="0">
                <a:latin typeface="Times New Roman" pitchFamily="18" charset="0"/>
              </a:rPr>
              <a:t> and </a:t>
            </a:r>
            <a:r>
              <a:rPr lang="en-US" sz="1100" b="1" dirty="0" smtClean="0">
                <a:latin typeface="Times New Roman" pitchFamily="18" charset="0"/>
              </a:rPr>
              <a:t>Java </a:t>
            </a:r>
            <a:r>
              <a:rPr lang="en-US" sz="1100" b="1" dirty="0">
                <a:latin typeface="Times New Roman" pitchFamily="18" charset="0"/>
              </a:rPr>
              <a:t>EE Training: http://courses.coreservlets.com/</a:t>
            </a:r>
          </a:p>
          <a:p>
            <a:pPr algn="ctr">
              <a:defRPr/>
            </a:pPr>
            <a:r>
              <a:rPr lang="en-US" sz="900" dirty="0" smtClean="0">
                <a:latin typeface="Times New Roman" pitchFamily="18" charset="0"/>
              </a:rPr>
              <a:t>Ajax with jQuery, Prototype, Scriptaculous, Dojo, Ext-JS, Google Closure, or GWT</a:t>
            </a:r>
          </a:p>
          <a:p>
            <a:pPr algn="ctr">
              <a:defRPr/>
            </a:pPr>
            <a:r>
              <a:rPr lang="en-US" sz="900" dirty="0" smtClean="0">
                <a:latin typeface="Times New Roman" pitchFamily="18" charset="0"/>
              </a:rPr>
              <a:t>Also Servlets</a:t>
            </a:r>
            <a:r>
              <a:rPr lang="en-US" sz="900" dirty="0">
                <a:latin typeface="Times New Roman" pitchFamily="18" charset="0"/>
              </a:rPr>
              <a:t>, JSP, </a:t>
            </a:r>
            <a:r>
              <a:rPr lang="en-US" sz="900" dirty="0" smtClean="0">
                <a:latin typeface="Times New Roman" pitchFamily="18" charset="0"/>
              </a:rPr>
              <a:t>JSF 1.</a:t>
            </a:r>
            <a:r>
              <a:rPr lang="en-US" sz="900" i="1" dirty="0" smtClean="0">
                <a:latin typeface="Times New Roman" pitchFamily="18" charset="0"/>
              </a:rPr>
              <a:t>x</a:t>
            </a:r>
            <a:r>
              <a:rPr lang="en-US" sz="900" baseline="0" dirty="0" smtClean="0">
                <a:latin typeface="Times New Roman" pitchFamily="18" charset="0"/>
              </a:rPr>
              <a:t> &amp; JSF 2.0, Struts Classic &amp; Struts 2</a:t>
            </a:r>
            <a:r>
              <a:rPr lang="en-US" sz="900" dirty="0" smtClean="0">
                <a:latin typeface="Times New Roman" pitchFamily="18" charset="0"/>
              </a:rPr>
              <a:t>, Spring,</a:t>
            </a:r>
            <a:r>
              <a:rPr lang="en-US" sz="900" baseline="0" dirty="0" smtClean="0">
                <a:latin typeface="Times New Roman" pitchFamily="18" charset="0"/>
              </a:rPr>
              <a:t> Hibernate/JPA, </a:t>
            </a:r>
            <a:r>
              <a:rPr lang="en-US" sz="900" dirty="0" smtClean="0">
                <a:latin typeface="Times New Roman" pitchFamily="18" charset="0"/>
              </a:rPr>
              <a:t>Java 5 &amp; Java 6. </a:t>
            </a:r>
            <a:r>
              <a:rPr lang="en-US" sz="900" dirty="0">
                <a:latin typeface="Times New Roman" pitchFamily="18" charset="0"/>
              </a:rPr>
              <a:t/>
            </a:r>
            <a:br>
              <a:rPr lang="en-US" sz="900" dirty="0">
                <a:latin typeface="Times New Roman" pitchFamily="18" charset="0"/>
              </a:rPr>
            </a:br>
            <a:r>
              <a:rPr lang="en-US" sz="900" dirty="0">
                <a:latin typeface="Times New Roman" pitchFamily="18" charset="0"/>
              </a:rPr>
              <a:t>Developed and taught by well-known author and developer. At public venues or onsite at </a:t>
            </a:r>
            <a:r>
              <a:rPr lang="en-US" sz="900" i="1" dirty="0">
                <a:latin typeface="Times New Roman" pitchFamily="18" charset="0"/>
              </a:rPr>
              <a:t>your</a:t>
            </a:r>
            <a:r>
              <a:rPr lang="en-US" sz="900" dirty="0">
                <a:latin typeface="Times New Roman" pitchFamily="18" charset="0"/>
              </a:rPr>
              <a:t> location. </a:t>
            </a:r>
          </a:p>
        </p:txBody>
      </p:sp>
      <p:sp>
        <p:nvSpPr>
          <p:cNvPr id="1338371" name="Rectangle 3"/>
          <p:cNvSpPr>
            <a:spLocks noGrp="1" noChangeArrowheads="1"/>
          </p:cNvSpPr>
          <p:nvPr>
            <p:ph type="ctrTitle"/>
          </p:nvPr>
        </p:nvSpPr>
        <p:spPr>
          <a:xfrm>
            <a:off x="1066800" y="3276600"/>
            <a:ext cx="8077200" cy="1905000"/>
          </a:xfrm>
        </p:spPr>
        <p:txBody>
          <a:bodyPr/>
          <a:lstStyle>
            <a:lvl1pPr algn="ctr">
              <a:defRPr sz="5400"/>
            </a:lvl1pPr>
          </a:lstStyle>
          <a:p>
            <a:r>
              <a:rPr lang="en-US" altLang="en-US" smtClean="0"/>
              <a:t>Click to edit Master title style</a:t>
            </a:r>
            <a:endParaRPr lang="en-US" altLang="en-US"/>
          </a:p>
        </p:txBody>
      </p:sp>
      <p:sp>
        <p:nvSpPr>
          <p:cNvPr id="7" name="Rectangle 4"/>
          <p:cNvSpPr>
            <a:spLocks noGrp="1" noChangeArrowheads="1"/>
          </p:cNvSpPr>
          <p:nvPr>
            <p:ph type="sldNum" sz="quarter" idx="10"/>
          </p:nvPr>
        </p:nvSpPr>
        <p:spPr/>
        <p:txBody>
          <a:bodyPr/>
          <a:lstStyle>
            <a:lvl1pPr>
              <a:defRPr smtClean="0">
                <a:solidFill>
                  <a:schemeClr val="accent2"/>
                </a:solidFill>
              </a:defRPr>
            </a:lvl1pPr>
          </a:lstStyle>
          <a:p>
            <a:fld id="{AFAC5ABD-6E1B-46C2-8123-3DF3CCD97234}" type="slidenum">
              <a:rPr lang="en-US" altLang="en-US" smtClean="0"/>
              <a:pPr/>
              <a:t>‹#›</a:t>
            </a:fld>
            <a:endParaRPr lang="en-US" altLang="en-US"/>
          </a:p>
        </p:txBody>
      </p:sp>
      <p:sp>
        <p:nvSpPr>
          <p:cNvPr id="10" name="Rectangle 9"/>
          <p:cNvSpPr/>
          <p:nvPr/>
        </p:nvSpPr>
        <p:spPr bwMode="auto">
          <a:xfrm>
            <a:off x="2590800" y="533400"/>
            <a:ext cx="1447800" cy="1219200"/>
          </a:xfrm>
          <a:prstGeom prst="rect">
            <a:avLst/>
          </a:prstGeom>
          <a:solidFill>
            <a:schemeClr val="bg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smtClean="0">
              <a:ln>
                <a:noFill/>
              </a:ln>
              <a:solidFill>
                <a:schemeClr val="tx1"/>
              </a:solidFill>
              <a:effectLst/>
              <a:latin typeface="Times" pitchFamily="18" charset="0"/>
            </a:endParaRPr>
          </a:p>
        </p:txBody>
      </p:sp>
      <p:pic>
        <p:nvPicPr>
          <p:cNvPr id="9" name="Picture 8" descr="Power-of-Less-1.png"/>
          <p:cNvPicPr>
            <a:picLocks noChangeAspect="1"/>
          </p:cNvPicPr>
          <p:nvPr/>
        </p:nvPicPr>
        <p:blipFill>
          <a:blip r:embed="rId3" cstate="print"/>
          <a:stretch>
            <a:fillRect/>
          </a:stretch>
        </p:blipFill>
        <p:spPr>
          <a:xfrm>
            <a:off x="2514600" y="38100"/>
            <a:ext cx="4419600" cy="3314700"/>
          </a:xfrm>
          <a:prstGeom prst="rect">
            <a:avLst/>
          </a:prstGeom>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5"/>
          <p:cNvSpPr>
            <a:spLocks noGrp="1" noChangeArrowheads="1"/>
          </p:cNvSpPr>
          <p:nvPr>
            <p:ph type="sldNum" sz="quarter" idx="10"/>
          </p:nvPr>
        </p:nvSpPr>
        <p:spPr>
          <a:ln/>
        </p:spPr>
        <p:txBody>
          <a:bodyPr/>
          <a:lstStyle>
            <a:lvl1pPr>
              <a:defRPr/>
            </a:lvl1pPr>
          </a:lstStyle>
          <a:p>
            <a:fld id="{2BB25027-E945-4099-9695-5CBCB775352C}" type="slidenum">
              <a:rPr lang="en-US" altLang="en-US" smtClean="0"/>
              <a:pPr/>
              <a:t>‹#›</a:t>
            </a:fld>
            <a:endParaRPr lang="en-US" altLang="en-US">
              <a:solidFill>
                <a:schemeClr val="accent2"/>
              </a:solidFill>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991350" y="152400"/>
            <a:ext cx="2152650" cy="67056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533400" y="152400"/>
            <a:ext cx="6305550" cy="67056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5"/>
          <p:cNvSpPr>
            <a:spLocks noGrp="1" noChangeArrowheads="1"/>
          </p:cNvSpPr>
          <p:nvPr>
            <p:ph type="sldNum" sz="quarter" idx="10"/>
          </p:nvPr>
        </p:nvSpPr>
        <p:spPr>
          <a:ln/>
        </p:spPr>
        <p:txBody>
          <a:bodyPr/>
          <a:lstStyle>
            <a:lvl1pPr>
              <a:defRPr/>
            </a:lvl1pPr>
          </a:lstStyle>
          <a:p>
            <a:fld id="{68F15469-ED25-4AEA-8696-A62A17139A03}" type="slidenum">
              <a:rPr lang="en-US" altLang="en-US" smtClean="0"/>
              <a:pPr/>
              <a:t>‹#›</a:t>
            </a:fld>
            <a:endParaRPr lang="en-US" altLang="en-US">
              <a:solidFill>
                <a:schemeClr val="accent2"/>
              </a:solidFill>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85800" y="76200"/>
            <a:ext cx="8458200" cy="1219200"/>
          </a:xfrm>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5"/>
          <p:cNvSpPr>
            <a:spLocks noGrp="1" noChangeArrowheads="1"/>
          </p:cNvSpPr>
          <p:nvPr>
            <p:ph type="sldNum" sz="quarter" idx="10"/>
          </p:nvPr>
        </p:nvSpPr>
        <p:spPr>
          <a:ln/>
        </p:spPr>
        <p:txBody>
          <a:bodyPr/>
          <a:lstStyle>
            <a:lvl1pPr>
              <a:defRPr/>
            </a:lvl1pPr>
          </a:lstStyle>
          <a:p>
            <a:fld id="{15A07B82-CC66-462C-8A50-3A29B43DABFB}" type="slidenum">
              <a:rPr lang="en-US" altLang="en-US" smtClean="0"/>
              <a:pPr/>
              <a:t>‹#›</a:t>
            </a:fld>
            <a:endParaRPr lang="en-US" altLang="en-US">
              <a:solidFill>
                <a:schemeClr val="accent2"/>
              </a:solidFill>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5"/>
          <p:cNvSpPr>
            <a:spLocks noGrp="1" noChangeArrowheads="1"/>
          </p:cNvSpPr>
          <p:nvPr>
            <p:ph type="sldNum" sz="quarter" idx="10"/>
          </p:nvPr>
        </p:nvSpPr>
        <p:spPr>
          <a:ln/>
        </p:spPr>
        <p:txBody>
          <a:bodyPr/>
          <a:lstStyle>
            <a:lvl1pPr>
              <a:defRPr/>
            </a:lvl1pPr>
          </a:lstStyle>
          <a:p>
            <a:fld id="{4A35E924-F21A-45C9-A3B3-8EE239ABB82D}" type="slidenum">
              <a:rPr lang="en-US" altLang="en-US" smtClean="0"/>
              <a:pPr/>
              <a:t>‹#›</a:t>
            </a:fld>
            <a:endParaRPr lang="en-US" altLang="en-US">
              <a:solidFill>
                <a:schemeClr val="accent2"/>
              </a:solidFill>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533400" y="1447800"/>
            <a:ext cx="4229100" cy="5410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914900" y="1447800"/>
            <a:ext cx="4229100" cy="5410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5"/>
          <p:cNvSpPr>
            <a:spLocks noGrp="1" noChangeArrowheads="1"/>
          </p:cNvSpPr>
          <p:nvPr>
            <p:ph type="sldNum" sz="quarter" idx="10"/>
          </p:nvPr>
        </p:nvSpPr>
        <p:spPr>
          <a:ln/>
        </p:spPr>
        <p:txBody>
          <a:bodyPr/>
          <a:lstStyle>
            <a:lvl1pPr>
              <a:defRPr/>
            </a:lvl1pPr>
          </a:lstStyle>
          <a:p>
            <a:fld id="{7765FB78-722B-4622-92D2-9DE741E063CA}" type="slidenum">
              <a:rPr lang="en-US" altLang="en-US" smtClean="0"/>
              <a:pPr/>
              <a:t>‹#›</a:t>
            </a:fld>
            <a:endParaRPr lang="en-US" altLang="en-US">
              <a:solidFill>
                <a:schemeClr val="accent2"/>
              </a:solidFill>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5"/>
          <p:cNvSpPr>
            <a:spLocks noGrp="1" noChangeArrowheads="1"/>
          </p:cNvSpPr>
          <p:nvPr>
            <p:ph type="sldNum" sz="quarter" idx="10"/>
          </p:nvPr>
        </p:nvSpPr>
        <p:spPr>
          <a:ln/>
        </p:spPr>
        <p:txBody>
          <a:bodyPr/>
          <a:lstStyle>
            <a:lvl1pPr>
              <a:defRPr/>
            </a:lvl1pPr>
          </a:lstStyle>
          <a:p>
            <a:fld id="{8741536F-9A09-4EF5-A258-B1E1CE4CFF46}" type="slidenum">
              <a:rPr lang="en-US" altLang="en-US" smtClean="0"/>
              <a:pPr/>
              <a:t>‹#›</a:t>
            </a:fld>
            <a:endParaRPr lang="en-US" altLang="en-US">
              <a:solidFill>
                <a:schemeClr val="accent2"/>
              </a:solidFill>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85800" y="76200"/>
            <a:ext cx="8305800" cy="1219200"/>
          </a:xfrm>
        </p:spPr>
        <p:txBody>
          <a:bodyPr/>
          <a:lstStyle/>
          <a:p>
            <a:r>
              <a:rPr lang="en-US" smtClean="0"/>
              <a:t>Click to edit Master title style</a:t>
            </a:r>
            <a:endParaRPr lang="en-US" dirty="0"/>
          </a:p>
        </p:txBody>
      </p:sp>
      <p:sp>
        <p:nvSpPr>
          <p:cNvPr id="3" name="Rectangle 5"/>
          <p:cNvSpPr>
            <a:spLocks noGrp="1" noChangeArrowheads="1"/>
          </p:cNvSpPr>
          <p:nvPr>
            <p:ph type="sldNum" sz="quarter" idx="10"/>
          </p:nvPr>
        </p:nvSpPr>
        <p:spPr>
          <a:ln/>
        </p:spPr>
        <p:txBody>
          <a:bodyPr/>
          <a:lstStyle>
            <a:lvl1pPr>
              <a:defRPr/>
            </a:lvl1pPr>
          </a:lstStyle>
          <a:p>
            <a:fld id="{C45019B8-6D5A-41A9-8971-A0143BA8BFBB}" type="slidenum">
              <a:rPr lang="en-US" altLang="en-US" smtClean="0"/>
              <a:pPr/>
              <a:t>‹#›</a:t>
            </a:fld>
            <a:endParaRPr lang="en-US" altLang="en-US">
              <a:solidFill>
                <a:schemeClr val="accent2"/>
              </a:solidFill>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sldNum" sz="quarter" idx="10"/>
          </p:nvPr>
        </p:nvSpPr>
        <p:spPr>
          <a:ln/>
        </p:spPr>
        <p:txBody>
          <a:bodyPr/>
          <a:lstStyle>
            <a:lvl1pPr>
              <a:defRPr/>
            </a:lvl1pPr>
          </a:lstStyle>
          <a:p>
            <a:fld id="{0406CCFE-0F45-499A-B6FB-0EC87827C850}" type="slidenum">
              <a:rPr lang="en-US" altLang="en-US" smtClean="0"/>
              <a:pPr/>
              <a:t>‹#›</a:t>
            </a:fld>
            <a:endParaRPr lang="en-US" altLang="en-US">
              <a:solidFill>
                <a:schemeClr val="accent2"/>
              </a:solidFill>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sldNum" sz="quarter" idx="10"/>
          </p:nvPr>
        </p:nvSpPr>
        <p:spPr>
          <a:ln/>
        </p:spPr>
        <p:txBody>
          <a:bodyPr/>
          <a:lstStyle>
            <a:lvl1pPr>
              <a:defRPr/>
            </a:lvl1pPr>
          </a:lstStyle>
          <a:p>
            <a:fld id="{16F0CE84-E0A2-4009-9149-060E8B21C54C}" type="slidenum">
              <a:rPr lang="en-US" altLang="en-US" smtClean="0"/>
              <a:pPr/>
              <a:t>‹#›</a:t>
            </a:fld>
            <a:endParaRPr lang="en-US" altLang="en-US">
              <a:solidFill>
                <a:schemeClr val="accent2"/>
              </a:solidFill>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sldNum" sz="quarter" idx="10"/>
          </p:nvPr>
        </p:nvSpPr>
        <p:spPr>
          <a:ln/>
        </p:spPr>
        <p:txBody>
          <a:bodyPr/>
          <a:lstStyle>
            <a:lvl1pPr>
              <a:defRPr/>
            </a:lvl1pPr>
          </a:lstStyle>
          <a:p>
            <a:fld id="{3FE00601-F999-4139-8778-4AB08C6FE934}" type="slidenum">
              <a:rPr lang="en-US" altLang="en-US" smtClean="0"/>
              <a:pPr/>
              <a:t>‹#›</a:t>
            </a:fld>
            <a:endParaRPr lang="en-US" altLang="en-US">
              <a:solidFill>
                <a:schemeClr val="accent2"/>
              </a:solidFill>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Picture 2" descr="Viewgraph-Background"/>
          <p:cNvPicPr>
            <a:picLocks noChangeAspect="1" noChangeArrowheads="1"/>
          </p:cNvPicPr>
          <p:nvPr/>
        </p:nvPicPr>
        <p:blipFill>
          <a:blip r:embed="rId13" cstate="print"/>
          <a:srcRect/>
          <a:stretch>
            <a:fillRect/>
          </a:stretch>
        </p:blipFill>
        <p:spPr bwMode="auto">
          <a:xfrm>
            <a:off x="-61913" y="-47625"/>
            <a:ext cx="9267826" cy="6953250"/>
          </a:xfrm>
          <a:prstGeom prst="rect">
            <a:avLst/>
          </a:prstGeom>
          <a:noFill/>
          <a:ln w="9525">
            <a:noFill/>
            <a:miter lim="800000"/>
            <a:headEnd/>
            <a:tailEnd/>
          </a:ln>
        </p:spPr>
      </p:pic>
      <p:sp>
        <p:nvSpPr>
          <p:cNvPr id="1027" name="Rectangle 3"/>
          <p:cNvSpPr>
            <a:spLocks noGrp="1" noChangeArrowheads="1"/>
          </p:cNvSpPr>
          <p:nvPr>
            <p:ph type="title"/>
          </p:nvPr>
        </p:nvSpPr>
        <p:spPr bwMode="auto">
          <a:xfrm>
            <a:off x="685800" y="152400"/>
            <a:ext cx="83058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1028" name="Rectangle 4"/>
          <p:cNvSpPr>
            <a:spLocks noGrp="1" noChangeArrowheads="1"/>
          </p:cNvSpPr>
          <p:nvPr>
            <p:ph type="body" idx="1"/>
          </p:nvPr>
        </p:nvSpPr>
        <p:spPr bwMode="auto">
          <a:xfrm>
            <a:off x="533400" y="1447800"/>
            <a:ext cx="8610600" cy="5410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endParaRPr lang="en-US" altLang="en-US" dirty="0" smtClean="0"/>
          </a:p>
        </p:txBody>
      </p:sp>
      <p:sp>
        <p:nvSpPr>
          <p:cNvPr id="1337349" name="Rectangle 5"/>
          <p:cNvSpPr>
            <a:spLocks noGrp="1" noChangeArrowheads="1"/>
          </p:cNvSpPr>
          <p:nvPr>
            <p:ph type="sldNum" sz="quarter" idx="4"/>
          </p:nvPr>
        </p:nvSpPr>
        <p:spPr bwMode="auto">
          <a:xfrm>
            <a:off x="0" y="6629400"/>
            <a:ext cx="838200" cy="2286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smtClean="0">
                <a:solidFill>
                  <a:schemeClr val="bg1"/>
                </a:solidFill>
                <a:latin typeface="+mn-lt"/>
              </a:defRPr>
            </a:lvl1pPr>
          </a:lstStyle>
          <a:p>
            <a:fld id="{C289EEA9-5106-4574-A0C0-80270E213FF9}" type="slidenum">
              <a:rPr lang="en-US" altLang="en-US" smtClean="0"/>
              <a:pPr/>
              <a:t>‹#›</a:t>
            </a:fld>
            <a:endParaRPr lang="en-US" altLang="en-US">
              <a:solidFill>
                <a:schemeClr val="accent2"/>
              </a:solidFill>
            </a:endParaRPr>
          </a:p>
        </p:txBody>
      </p:sp>
    </p:spTree>
  </p:cSld>
  <p:clrMap bg1="lt1" tx1="dk1" bg2="lt2" tx2="dk2" accent1="accent1" accent2="accent2" accent3="accent3" accent4="accent4" accent5="accent5" accent6="accent6" hlink="hlink" folHlink="folHlink"/>
  <p:sldLayoutIdLst>
    <p:sldLayoutId id="2147483735" r:id="rId1"/>
    <p:sldLayoutId id="2147483736" r:id="rId2"/>
    <p:sldLayoutId id="2147483737" r:id="rId3"/>
    <p:sldLayoutId id="2147483738" r:id="rId4"/>
    <p:sldLayoutId id="2147483739" r:id="rId5"/>
    <p:sldLayoutId id="2147483740" r:id="rId6"/>
    <p:sldLayoutId id="2147483741" r:id="rId7"/>
    <p:sldLayoutId id="2147483742" r:id="rId8"/>
    <p:sldLayoutId id="2147483743" r:id="rId9"/>
    <p:sldLayoutId id="2147483744" r:id="rId10"/>
    <p:sldLayoutId id="2147483745" r:id="rId11"/>
  </p:sldLayoutIdLst>
  <p:hf hdr="0" ftr="0" dt="0"/>
  <p:txStyles>
    <p:titleStyle>
      <a:lvl1pPr algn="l" rtl="0" eaLnBrk="1" fontAlgn="base" hangingPunct="1">
        <a:lnSpc>
          <a:spcPct val="85000"/>
        </a:lnSpc>
        <a:spcBef>
          <a:spcPct val="0"/>
        </a:spcBef>
        <a:spcAft>
          <a:spcPct val="0"/>
        </a:spcAft>
        <a:defRPr sz="4200" b="1">
          <a:solidFill>
            <a:srgbClr val="CC0000"/>
          </a:solidFill>
          <a:latin typeface="+mj-lt"/>
          <a:ea typeface="+mj-ea"/>
          <a:cs typeface="+mj-cs"/>
        </a:defRPr>
      </a:lvl1pPr>
      <a:lvl2pPr algn="l" rtl="0" eaLnBrk="1" fontAlgn="base" hangingPunct="1">
        <a:lnSpc>
          <a:spcPct val="85000"/>
        </a:lnSpc>
        <a:spcBef>
          <a:spcPct val="0"/>
        </a:spcBef>
        <a:spcAft>
          <a:spcPct val="0"/>
        </a:spcAft>
        <a:defRPr sz="4200" b="1">
          <a:solidFill>
            <a:srgbClr val="CC0000"/>
          </a:solidFill>
          <a:latin typeface="Arial" charset="0"/>
        </a:defRPr>
      </a:lvl2pPr>
      <a:lvl3pPr algn="l" rtl="0" eaLnBrk="1" fontAlgn="base" hangingPunct="1">
        <a:lnSpc>
          <a:spcPct val="85000"/>
        </a:lnSpc>
        <a:spcBef>
          <a:spcPct val="0"/>
        </a:spcBef>
        <a:spcAft>
          <a:spcPct val="0"/>
        </a:spcAft>
        <a:defRPr sz="4200" b="1">
          <a:solidFill>
            <a:srgbClr val="CC0000"/>
          </a:solidFill>
          <a:latin typeface="Arial" charset="0"/>
        </a:defRPr>
      </a:lvl3pPr>
      <a:lvl4pPr algn="l" rtl="0" eaLnBrk="1" fontAlgn="base" hangingPunct="1">
        <a:lnSpc>
          <a:spcPct val="85000"/>
        </a:lnSpc>
        <a:spcBef>
          <a:spcPct val="0"/>
        </a:spcBef>
        <a:spcAft>
          <a:spcPct val="0"/>
        </a:spcAft>
        <a:defRPr sz="4200" b="1">
          <a:solidFill>
            <a:srgbClr val="CC0000"/>
          </a:solidFill>
          <a:latin typeface="Arial" charset="0"/>
        </a:defRPr>
      </a:lvl4pPr>
      <a:lvl5pPr algn="l" rtl="0" eaLnBrk="1" fontAlgn="base" hangingPunct="1">
        <a:lnSpc>
          <a:spcPct val="85000"/>
        </a:lnSpc>
        <a:spcBef>
          <a:spcPct val="0"/>
        </a:spcBef>
        <a:spcAft>
          <a:spcPct val="0"/>
        </a:spcAft>
        <a:defRPr sz="4200" b="1">
          <a:solidFill>
            <a:srgbClr val="CC0000"/>
          </a:solidFill>
          <a:latin typeface="Arial" charset="0"/>
        </a:defRPr>
      </a:lvl5pPr>
      <a:lvl6pPr marL="457200" algn="l" rtl="0" eaLnBrk="1" fontAlgn="base" hangingPunct="1">
        <a:lnSpc>
          <a:spcPct val="85000"/>
        </a:lnSpc>
        <a:spcBef>
          <a:spcPct val="0"/>
        </a:spcBef>
        <a:spcAft>
          <a:spcPct val="0"/>
        </a:spcAft>
        <a:defRPr sz="4200" b="1">
          <a:solidFill>
            <a:srgbClr val="CC0000"/>
          </a:solidFill>
          <a:latin typeface="Arial" charset="0"/>
        </a:defRPr>
      </a:lvl6pPr>
      <a:lvl7pPr marL="914400" algn="l" rtl="0" eaLnBrk="1" fontAlgn="base" hangingPunct="1">
        <a:lnSpc>
          <a:spcPct val="85000"/>
        </a:lnSpc>
        <a:spcBef>
          <a:spcPct val="0"/>
        </a:spcBef>
        <a:spcAft>
          <a:spcPct val="0"/>
        </a:spcAft>
        <a:defRPr sz="4200" b="1">
          <a:solidFill>
            <a:srgbClr val="CC0000"/>
          </a:solidFill>
          <a:latin typeface="Arial" charset="0"/>
        </a:defRPr>
      </a:lvl7pPr>
      <a:lvl8pPr marL="1371600" algn="l" rtl="0" eaLnBrk="1" fontAlgn="base" hangingPunct="1">
        <a:lnSpc>
          <a:spcPct val="85000"/>
        </a:lnSpc>
        <a:spcBef>
          <a:spcPct val="0"/>
        </a:spcBef>
        <a:spcAft>
          <a:spcPct val="0"/>
        </a:spcAft>
        <a:defRPr sz="4200" b="1">
          <a:solidFill>
            <a:srgbClr val="CC0000"/>
          </a:solidFill>
          <a:latin typeface="Arial" charset="0"/>
        </a:defRPr>
      </a:lvl8pPr>
      <a:lvl9pPr marL="1828800" algn="l" rtl="0" eaLnBrk="1" fontAlgn="base" hangingPunct="1">
        <a:lnSpc>
          <a:spcPct val="85000"/>
        </a:lnSpc>
        <a:spcBef>
          <a:spcPct val="0"/>
        </a:spcBef>
        <a:spcAft>
          <a:spcPct val="0"/>
        </a:spcAft>
        <a:defRPr sz="4200" b="1">
          <a:solidFill>
            <a:srgbClr val="CC0000"/>
          </a:solidFill>
          <a:latin typeface="Arial" charset="0"/>
        </a:defRPr>
      </a:lvl9pPr>
    </p:titleStyle>
    <p:bodyStyle>
      <a:lvl1pPr marL="342900" indent="-342900" algn="l" rtl="0" eaLnBrk="1" fontAlgn="base" hangingPunct="1">
        <a:lnSpc>
          <a:spcPct val="90000"/>
        </a:lnSpc>
        <a:spcBef>
          <a:spcPct val="15000"/>
        </a:spcBef>
        <a:spcAft>
          <a:spcPct val="0"/>
        </a:spcAft>
        <a:buClr>
          <a:srgbClr val="CC0000"/>
        </a:buClr>
        <a:buChar char="•"/>
        <a:defRPr sz="3000" b="1">
          <a:solidFill>
            <a:schemeClr val="tx1"/>
          </a:solidFill>
          <a:latin typeface="+mn-lt"/>
          <a:ea typeface="+mn-ea"/>
          <a:cs typeface="+mn-cs"/>
        </a:defRPr>
      </a:lvl1pPr>
      <a:lvl2pPr marL="742950" indent="-285750" algn="l" rtl="0" eaLnBrk="1" fontAlgn="base" hangingPunct="1">
        <a:lnSpc>
          <a:spcPct val="90000"/>
        </a:lnSpc>
        <a:spcBef>
          <a:spcPct val="15000"/>
        </a:spcBef>
        <a:spcAft>
          <a:spcPct val="0"/>
        </a:spcAft>
        <a:buClr>
          <a:srgbClr val="CC0000"/>
        </a:buClr>
        <a:buChar char="–"/>
        <a:defRPr sz="2600">
          <a:solidFill>
            <a:schemeClr val="tx1"/>
          </a:solidFill>
          <a:latin typeface="Times New Roman" pitchFamily="18" charset="0"/>
        </a:defRPr>
      </a:lvl2pPr>
      <a:lvl3pPr marL="1143000" indent="-228600" algn="l" rtl="0" eaLnBrk="1" fontAlgn="base" hangingPunct="1">
        <a:lnSpc>
          <a:spcPct val="90000"/>
        </a:lnSpc>
        <a:spcBef>
          <a:spcPct val="15000"/>
        </a:spcBef>
        <a:spcAft>
          <a:spcPct val="0"/>
        </a:spcAft>
        <a:buClr>
          <a:srgbClr val="CC0000"/>
        </a:buClr>
        <a:buChar char="•"/>
        <a:defRPr sz="2200">
          <a:solidFill>
            <a:schemeClr val="tx1"/>
          </a:solidFill>
          <a:latin typeface="+mn-lt"/>
        </a:defRPr>
      </a:lvl3pPr>
      <a:lvl4pPr marL="1600200" indent="-228600" algn="l" rtl="0" eaLnBrk="1" fontAlgn="base" hangingPunct="1">
        <a:lnSpc>
          <a:spcPct val="90000"/>
        </a:lnSpc>
        <a:spcBef>
          <a:spcPct val="30000"/>
        </a:spcBef>
        <a:spcAft>
          <a:spcPct val="0"/>
        </a:spcAft>
        <a:buClr>
          <a:srgbClr val="CC0000"/>
        </a:buClr>
        <a:buChar char="–"/>
        <a:defRPr>
          <a:solidFill>
            <a:schemeClr val="tx1"/>
          </a:solidFill>
          <a:latin typeface="+mn-lt"/>
        </a:defRPr>
      </a:lvl4pPr>
      <a:lvl5pPr marL="2057400" indent="-228600" algn="l" rtl="0" eaLnBrk="1" fontAlgn="base" hangingPunct="1">
        <a:lnSpc>
          <a:spcPct val="90000"/>
        </a:lnSpc>
        <a:spcBef>
          <a:spcPct val="30000"/>
        </a:spcBef>
        <a:spcAft>
          <a:spcPct val="0"/>
        </a:spcAft>
        <a:buClr>
          <a:srgbClr val="CC0000"/>
        </a:buClr>
        <a:buChar char="»"/>
        <a:defRPr sz="1400">
          <a:solidFill>
            <a:schemeClr val="tx1"/>
          </a:solidFill>
          <a:latin typeface="+mn-lt"/>
        </a:defRPr>
      </a:lvl5pPr>
      <a:lvl6pPr marL="2514600" indent="-228600" algn="l" rtl="0" eaLnBrk="1" fontAlgn="base" hangingPunct="1">
        <a:lnSpc>
          <a:spcPct val="90000"/>
        </a:lnSpc>
        <a:spcBef>
          <a:spcPct val="30000"/>
        </a:spcBef>
        <a:spcAft>
          <a:spcPct val="0"/>
        </a:spcAft>
        <a:buClr>
          <a:srgbClr val="CC0000"/>
        </a:buClr>
        <a:buChar char="»"/>
        <a:defRPr sz="1400">
          <a:solidFill>
            <a:schemeClr val="tx1"/>
          </a:solidFill>
          <a:latin typeface="+mn-lt"/>
        </a:defRPr>
      </a:lvl6pPr>
      <a:lvl7pPr marL="2971800" indent="-228600" algn="l" rtl="0" eaLnBrk="1" fontAlgn="base" hangingPunct="1">
        <a:lnSpc>
          <a:spcPct val="90000"/>
        </a:lnSpc>
        <a:spcBef>
          <a:spcPct val="30000"/>
        </a:spcBef>
        <a:spcAft>
          <a:spcPct val="0"/>
        </a:spcAft>
        <a:buClr>
          <a:srgbClr val="CC0000"/>
        </a:buClr>
        <a:buChar char="»"/>
        <a:defRPr sz="1400">
          <a:solidFill>
            <a:schemeClr val="tx1"/>
          </a:solidFill>
          <a:latin typeface="+mn-lt"/>
        </a:defRPr>
      </a:lvl7pPr>
      <a:lvl8pPr marL="3429000" indent="-228600" algn="l" rtl="0" eaLnBrk="1" fontAlgn="base" hangingPunct="1">
        <a:lnSpc>
          <a:spcPct val="90000"/>
        </a:lnSpc>
        <a:spcBef>
          <a:spcPct val="30000"/>
        </a:spcBef>
        <a:spcAft>
          <a:spcPct val="0"/>
        </a:spcAft>
        <a:buClr>
          <a:srgbClr val="CC0000"/>
        </a:buClr>
        <a:buChar char="»"/>
        <a:defRPr sz="1400">
          <a:solidFill>
            <a:schemeClr val="tx1"/>
          </a:solidFill>
          <a:latin typeface="+mn-lt"/>
        </a:defRPr>
      </a:lvl8pPr>
      <a:lvl9pPr marL="3886200" indent="-228600" algn="l" rtl="0" eaLnBrk="1" fontAlgn="base" hangingPunct="1">
        <a:lnSpc>
          <a:spcPct val="90000"/>
        </a:lnSpc>
        <a:spcBef>
          <a:spcPct val="30000"/>
        </a:spcBef>
        <a:spcAft>
          <a:spcPct val="0"/>
        </a:spcAft>
        <a:buClr>
          <a:srgbClr val="CC0000"/>
        </a:buClr>
        <a:buChar char="»"/>
        <a:defRPr sz="14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7.jpeg"/><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image" Target="../media/image9.jpeg"/><Relationship Id="rId1" Type="http://schemas.openxmlformats.org/officeDocument/2006/relationships/slideLayout" Target="../slideLayouts/slideLayout6.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image" Target="../media/image11.jpeg"/><Relationship Id="rId1" Type="http://schemas.openxmlformats.org/officeDocument/2006/relationships/slideLayout" Target="../slideLayouts/slideLayout6.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3" Type="http://schemas.openxmlformats.org/officeDocument/2006/relationships/image" Target="../media/image14.jpeg"/><Relationship Id="rId2" Type="http://schemas.openxmlformats.org/officeDocument/2006/relationships/image" Target="../media/image13.jpeg"/><Relationship Id="rId1" Type="http://schemas.openxmlformats.org/officeDocument/2006/relationships/slideLayout" Target="../slideLayouts/slideLayout6.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3" Type="http://schemas.openxmlformats.org/officeDocument/2006/relationships/image" Target="../media/image16.jpeg"/><Relationship Id="rId2" Type="http://schemas.openxmlformats.org/officeDocument/2006/relationships/image" Target="../media/image15.jpeg"/><Relationship Id="rId1" Type="http://schemas.openxmlformats.org/officeDocument/2006/relationships/slideLayout" Target="../slideLayouts/slideLayout6.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2" Type="http://schemas.openxmlformats.org/officeDocument/2006/relationships/image" Target="../media/image17.jpeg"/><Relationship Id="rId1" Type="http://schemas.openxmlformats.org/officeDocument/2006/relationships/slideLayout" Target="../slideLayouts/slideLayout6.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23716" name="Rectangle 4"/>
          <p:cNvSpPr>
            <a:spLocks noGrp="1" noChangeArrowheads="1"/>
          </p:cNvSpPr>
          <p:nvPr>
            <p:ph type="ctrTitle"/>
          </p:nvPr>
        </p:nvSpPr>
        <p:spPr>
          <a:xfrm>
            <a:off x="1066800" y="3276600"/>
            <a:ext cx="8077200" cy="1752600"/>
          </a:xfrm>
        </p:spPr>
        <p:txBody>
          <a:bodyPr/>
          <a:lstStyle/>
          <a:p>
            <a:r>
              <a:rPr lang="en-GB" sz="4800" dirty="0">
                <a:solidFill>
                  <a:schemeClr val="folHlink"/>
                </a:solidFill>
                <a:latin typeface="Arial Narrow" pitchFamily="34" charset="0"/>
              </a:rPr>
              <a:t>The </a:t>
            </a:r>
            <a:r>
              <a:rPr lang="en-GB" sz="4800" dirty="0" smtClean="0">
                <a:solidFill>
                  <a:schemeClr val="folHlink"/>
                </a:solidFill>
                <a:latin typeface="Arial Narrow" pitchFamily="34" charset="0"/>
              </a:rPr>
              <a:t>jQuery JavaScript Library</a:t>
            </a:r>
            <a:r>
              <a:rPr lang="en-GB" sz="4800" dirty="0">
                <a:solidFill>
                  <a:schemeClr val="folHlink"/>
                </a:solidFill>
                <a:latin typeface="Arial Narrow" pitchFamily="34" charset="0"/>
              </a:rPr>
              <a:t/>
            </a:r>
            <a:br>
              <a:rPr lang="en-GB" sz="4800" dirty="0">
                <a:solidFill>
                  <a:schemeClr val="folHlink"/>
                </a:solidFill>
                <a:latin typeface="Arial Narrow" pitchFamily="34" charset="0"/>
              </a:rPr>
            </a:br>
            <a:r>
              <a:rPr lang="en-GB" sz="4800" dirty="0">
                <a:solidFill>
                  <a:schemeClr val="folHlink"/>
                </a:solidFill>
                <a:latin typeface="Arial Narrow" pitchFamily="34" charset="0"/>
              </a:rPr>
              <a:t>Part I: Ajax Support</a:t>
            </a:r>
            <a:r>
              <a:rPr lang="en-GB" sz="4800" dirty="0">
                <a:solidFill>
                  <a:schemeClr val="folHlink"/>
                </a:solidFill>
              </a:rPr>
              <a:t/>
            </a:r>
            <a:br>
              <a:rPr lang="en-GB" sz="4800" dirty="0">
                <a:solidFill>
                  <a:schemeClr val="folHlink"/>
                </a:solidFill>
              </a:rPr>
            </a:br>
            <a:r>
              <a:rPr lang="en-GB" sz="2400" dirty="0" smtClean="0">
                <a:solidFill>
                  <a:srgbClr val="0000FF"/>
                </a:solidFill>
              </a:rPr>
              <a:t>(jQuery 1.3 </a:t>
            </a:r>
            <a:r>
              <a:rPr lang="en-GB" sz="2400" dirty="0">
                <a:solidFill>
                  <a:srgbClr val="0000FF"/>
                </a:solidFill>
              </a:rPr>
              <a:t>Version)</a:t>
            </a:r>
            <a:endParaRPr lang="en-US" sz="2400" dirty="0">
              <a:solidFill>
                <a:srgbClr val="0000FF"/>
              </a:solidFill>
            </a:endParaRPr>
          </a:p>
        </p:txBody>
      </p:sp>
      <p:sp>
        <p:nvSpPr>
          <p:cNvPr id="1523719" name="Text Box 7"/>
          <p:cNvSpPr txBox="1">
            <a:spLocks noChangeArrowheads="1"/>
          </p:cNvSpPr>
          <p:nvPr/>
        </p:nvSpPr>
        <p:spPr bwMode="auto">
          <a:xfrm>
            <a:off x="1676400" y="5257800"/>
            <a:ext cx="7010400" cy="584775"/>
          </a:xfrm>
          <a:prstGeom prst="rect">
            <a:avLst/>
          </a:prstGeom>
          <a:noFill/>
          <a:ln w="12700">
            <a:noFill/>
            <a:miter lim="800000"/>
            <a:headEnd type="none" w="sm" len="sm"/>
            <a:tailEnd type="none" w="sm" len="sm"/>
          </a:ln>
          <a:effectLst/>
        </p:spPr>
        <p:txBody>
          <a:bodyPr wrap="square">
            <a:spAutoFit/>
          </a:bodyPr>
          <a:lstStyle/>
          <a:p>
            <a:pPr algn="ctr"/>
            <a:r>
              <a:rPr lang="en-US" sz="1600" dirty="0" smtClean="0">
                <a:latin typeface="Arial Narrow" pitchFamily="34" charset="0"/>
              </a:rPr>
              <a:t>More jQuery tutorials and downloadable s</a:t>
            </a:r>
            <a:r>
              <a:rPr lang="en-US" sz="1600" dirty="0" smtClean="0">
                <a:latin typeface="Arial Narrow" pitchFamily="34" charset="0"/>
              </a:rPr>
              <a:t>ource code </a:t>
            </a:r>
            <a:r>
              <a:rPr lang="en-US" sz="1600" dirty="0">
                <a:latin typeface="Arial Narrow" pitchFamily="34" charset="0"/>
              </a:rPr>
              <a:t>for </a:t>
            </a:r>
            <a:r>
              <a:rPr lang="en-US" sz="1600" dirty="0" smtClean="0">
                <a:latin typeface="Arial Narrow" pitchFamily="34" charset="0"/>
              </a:rPr>
              <a:t>these examples</a:t>
            </a:r>
            <a:r>
              <a:rPr lang="en-US" sz="1600" dirty="0">
                <a:latin typeface="Arial Narrow" pitchFamily="34" charset="0"/>
              </a:rPr>
              <a:t>:</a:t>
            </a:r>
          </a:p>
          <a:p>
            <a:pPr algn="ctr"/>
            <a:r>
              <a:rPr lang="en-US" sz="1600" dirty="0">
                <a:latin typeface="Arial Narrow" pitchFamily="34" charset="0"/>
              </a:rPr>
              <a:t>http://</a:t>
            </a:r>
            <a:r>
              <a:rPr lang="en-US" sz="1600" dirty="0" smtClean="0">
                <a:latin typeface="Arial Narrow" pitchFamily="34" charset="0"/>
              </a:rPr>
              <a:t>courses.coreservlets.com/Course-Materials/jquery.html</a:t>
            </a:r>
            <a:endParaRPr lang="en-US" sz="1600" dirty="0">
              <a:latin typeface="Arial Narrow" pitchFamily="34"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Manipulating DOM Elements</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Common functions on matched elements</a:t>
            </a:r>
          </a:p>
          <a:p>
            <a:pPr lvl="1"/>
            <a:r>
              <a:rPr lang="en-US" dirty="0" smtClean="0"/>
              <a:t>$("#some-id").</a:t>
            </a:r>
            <a:r>
              <a:rPr lang="en-US" dirty="0" err="1" smtClean="0">
                <a:solidFill>
                  <a:srgbClr val="FF0000"/>
                </a:solidFill>
              </a:rPr>
              <a:t>val</a:t>
            </a:r>
            <a:r>
              <a:rPr lang="en-US" dirty="0" smtClean="0"/>
              <a:t>()</a:t>
            </a:r>
          </a:p>
          <a:p>
            <a:pPr lvl="2"/>
            <a:r>
              <a:rPr lang="en-US" dirty="0" smtClean="0"/>
              <a:t>Returns value of input element. Used on 1-element sets.</a:t>
            </a:r>
          </a:p>
          <a:p>
            <a:pPr lvl="1"/>
            <a:r>
              <a:rPr lang="en-US" dirty="0" smtClean="0"/>
              <a:t>$("selector").</a:t>
            </a:r>
            <a:r>
              <a:rPr lang="en-US" dirty="0" smtClean="0">
                <a:solidFill>
                  <a:srgbClr val="FF0000"/>
                </a:solidFill>
              </a:rPr>
              <a:t>each</a:t>
            </a:r>
            <a:r>
              <a:rPr lang="en-US" dirty="0" smtClean="0"/>
              <a:t>(function)</a:t>
            </a:r>
          </a:p>
          <a:p>
            <a:pPr lvl="2"/>
            <a:r>
              <a:rPr lang="en-US" dirty="0" smtClean="0"/>
              <a:t>Calls function on each element. “this” set to element.</a:t>
            </a:r>
          </a:p>
          <a:p>
            <a:pPr lvl="1"/>
            <a:r>
              <a:rPr lang="en-US" dirty="0" smtClean="0"/>
              <a:t>$("selector").</a:t>
            </a:r>
            <a:r>
              <a:rPr lang="en-US" dirty="0" err="1" smtClean="0">
                <a:solidFill>
                  <a:srgbClr val="FF0000"/>
                </a:solidFill>
              </a:rPr>
              <a:t>addClass</a:t>
            </a:r>
            <a:r>
              <a:rPr lang="en-US" dirty="0" smtClean="0"/>
              <a:t>("name") </a:t>
            </a:r>
          </a:p>
          <a:p>
            <a:pPr lvl="2"/>
            <a:r>
              <a:rPr lang="en-US" dirty="0" smtClean="0"/>
              <a:t>Adds CSS class name to each. Also </a:t>
            </a:r>
            <a:r>
              <a:rPr lang="en-US" dirty="0" err="1" smtClean="0">
                <a:solidFill>
                  <a:srgbClr val="FF0000"/>
                </a:solidFill>
              </a:rPr>
              <a:t>removeClass</a:t>
            </a:r>
            <a:r>
              <a:rPr lang="en-US" dirty="0" smtClean="0"/>
              <a:t>, </a:t>
            </a:r>
            <a:r>
              <a:rPr lang="en-US" dirty="0" err="1" smtClean="0">
                <a:solidFill>
                  <a:srgbClr val="FF0000"/>
                </a:solidFill>
              </a:rPr>
              <a:t>toggleClass</a:t>
            </a:r>
            <a:endParaRPr lang="en-US" dirty="0" smtClean="0">
              <a:solidFill>
                <a:srgbClr val="FF0000"/>
              </a:solidFill>
            </a:endParaRPr>
          </a:p>
          <a:p>
            <a:pPr lvl="1"/>
            <a:r>
              <a:rPr lang="en-US" dirty="0" smtClean="0"/>
              <a:t>$("selector").</a:t>
            </a:r>
            <a:r>
              <a:rPr lang="en-US" dirty="0" smtClean="0">
                <a:solidFill>
                  <a:srgbClr val="FF0000"/>
                </a:solidFill>
              </a:rPr>
              <a:t>hide</a:t>
            </a:r>
            <a:r>
              <a:rPr lang="en-US" dirty="0" smtClean="0"/>
              <a:t>()</a:t>
            </a:r>
          </a:p>
          <a:p>
            <a:pPr lvl="2"/>
            <a:r>
              <a:rPr lang="en-US" dirty="0" smtClean="0"/>
              <a:t>Makes invisible (display: none). Also </a:t>
            </a:r>
            <a:r>
              <a:rPr lang="en-US" dirty="0" smtClean="0">
                <a:solidFill>
                  <a:srgbClr val="FF0000"/>
                </a:solidFill>
              </a:rPr>
              <a:t>show</a:t>
            </a:r>
            <a:r>
              <a:rPr lang="en-US" dirty="0" smtClean="0"/>
              <a:t>, </a:t>
            </a:r>
            <a:r>
              <a:rPr lang="en-US" dirty="0" err="1" smtClean="0">
                <a:solidFill>
                  <a:srgbClr val="FF0000"/>
                </a:solidFill>
              </a:rPr>
              <a:t>fadeOut</a:t>
            </a:r>
            <a:r>
              <a:rPr lang="en-US" dirty="0" smtClean="0"/>
              <a:t>, </a:t>
            </a:r>
            <a:r>
              <a:rPr lang="en-US" dirty="0" err="1" smtClean="0">
                <a:solidFill>
                  <a:srgbClr val="FF0000"/>
                </a:solidFill>
              </a:rPr>
              <a:t>fadeIn</a:t>
            </a:r>
            <a:r>
              <a:rPr lang="en-US" dirty="0" smtClean="0"/>
              <a:t>, etc.</a:t>
            </a:r>
          </a:p>
          <a:p>
            <a:pPr lvl="1"/>
            <a:r>
              <a:rPr lang="en-US" dirty="0" smtClean="0"/>
              <a:t>$("selector").</a:t>
            </a:r>
            <a:r>
              <a:rPr lang="en-US" dirty="0" smtClean="0">
                <a:solidFill>
                  <a:srgbClr val="FF0000"/>
                </a:solidFill>
              </a:rPr>
              <a:t>click</a:t>
            </a:r>
            <a:r>
              <a:rPr lang="en-US" dirty="0" smtClean="0"/>
              <a:t>(function)</a:t>
            </a:r>
          </a:p>
          <a:p>
            <a:pPr lvl="2"/>
            <a:r>
              <a:rPr lang="en-US" dirty="0" smtClean="0"/>
              <a:t>Adds onclick handler. Also </a:t>
            </a:r>
            <a:r>
              <a:rPr lang="en-US" dirty="0" smtClean="0">
                <a:solidFill>
                  <a:srgbClr val="FF0000"/>
                </a:solidFill>
              </a:rPr>
              <a:t>change</a:t>
            </a:r>
            <a:r>
              <a:rPr lang="en-US" dirty="0" smtClean="0"/>
              <a:t>, </a:t>
            </a:r>
            <a:r>
              <a:rPr lang="en-US" dirty="0" smtClean="0">
                <a:solidFill>
                  <a:srgbClr val="FF0000"/>
                </a:solidFill>
              </a:rPr>
              <a:t>focus</a:t>
            </a:r>
            <a:r>
              <a:rPr lang="en-US" dirty="0" smtClean="0"/>
              <a:t>, </a:t>
            </a:r>
            <a:r>
              <a:rPr lang="en-US" dirty="0" err="1" smtClean="0">
                <a:solidFill>
                  <a:srgbClr val="FF0000"/>
                </a:solidFill>
              </a:rPr>
              <a:t>mouseover</a:t>
            </a:r>
            <a:r>
              <a:rPr lang="en-US" dirty="0" smtClean="0"/>
              <a:t>, etc.</a:t>
            </a:r>
          </a:p>
          <a:p>
            <a:pPr lvl="1"/>
            <a:r>
              <a:rPr lang="en-US" dirty="0" smtClean="0"/>
              <a:t>$("selector").</a:t>
            </a:r>
            <a:r>
              <a:rPr lang="en-US" dirty="0" smtClean="0">
                <a:solidFill>
                  <a:srgbClr val="FF0000"/>
                </a:solidFill>
              </a:rPr>
              <a:t>html</a:t>
            </a:r>
            <a:r>
              <a:rPr lang="en-US" dirty="0" smtClean="0"/>
              <a:t>("&lt;tag&gt;some html&lt;/tag&gt;")</a:t>
            </a:r>
          </a:p>
          <a:p>
            <a:pPr lvl="2"/>
            <a:r>
              <a:rPr lang="en-US" dirty="0" smtClean="0"/>
              <a:t>Sets the </a:t>
            </a:r>
            <a:r>
              <a:rPr lang="en-US" dirty="0" err="1" smtClean="0"/>
              <a:t>innerHTML</a:t>
            </a:r>
            <a:r>
              <a:rPr lang="en-US" dirty="0" smtClean="0"/>
              <a:t> of each element. Also </a:t>
            </a:r>
            <a:r>
              <a:rPr lang="en-US" dirty="0" smtClean="0">
                <a:solidFill>
                  <a:srgbClr val="FF0000"/>
                </a:solidFill>
              </a:rPr>
              <a:t>append</a:t>
            </a:r>
            <a:r>
              <a:rPr lang="en-US" dirty="0" smtClean="0"/>
              <a:t>, </a:t>
            </a:r>
            <a:r>
              <a:rPr lang="en-US" dirty="0" err="1" smtClean="0">
                <a:solidFill>
                  <a:srgbClr val="FF0000"/>
                </a:solidFill>
              </a:rPr>
              <a:t>prepend</a:t>
            </a:r>
            <a:endParaRPr lang="en-US" dirty="0" smtClean="0">
              <a:solidFill>
                <a:srgbClr val="FF0000"/>
              </a:solidFill>
            </a:endParaRPr>
          </a:p>
          <a:p>
            <a:r>
              <a:rPr lang="en-US" dirty="0" smtClean="0"/>
              <a:t>Chaining</a:t>
            </a:r>
          </a:p>
          <a:p>
            <a:pPr lvl="1"/>
            <a:r>
              <a:rPr lang="en-US" dirty="0" smtClean="0"/>
              <a:t>$("a").click(funct1).</a:t>
            </a:r>
            <a:r>
              <a:rPr lang="en-US" dirty="0" err="1" smtClean="0"/>
              <a:t>addClass</a:t>
            </a:r>
            <a:r>
              <a:rPr lang="en-US" dirty="0" smtClean="0"/>
              <a:t>("name").each(funct2)</a:t>
            </a:r>
            <a:endParaRPr lang="en-US" dirty="0"/>
          </a:p>
        </p:txBody>
      </p:sp>
      <p:sp>
        <p:nvSpPr>
          <p:cNvPr id="4" name="Slide Number Placeholder 3"/>
          <p:cNvSpPr>
            <a:spLocks noGrp="1"/>
          </p:cNvSpPr>
          <p:nvPr>
            <p:ph type="sldNum" sz="quarter" idx="10"/>
          </p:nvPr>
        </p:nvSpPr>
        <p:spPr/>
        <p:txBody>
          <a:bodyPr/>
          <a:lstStyle/>
          <a:p>
            <a:fld id="{15A07B82-CC66-462C-8A50-3A29B43DABFB}" type="slidenum">
              <a:rPr lang="en-US" altLang="en-US" smtClean="0"/>
              <a:pPr/>
              <a:t>10</a:t>
            </a:fld>
            <a:endParaRPr lang="en-US" altLang="en-US">
              <a:solidFill>
                <a:schemeClr val="accent2"/>
              </a:solidFill>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Randomizing Background Colors (JavaScript)</a:t>
            </a:r>
            <a:endParaRPr lang="en-US" dirty="0"/>
          </a:p>
        </p:txBody>
      </p:sp>
      <p:sp>
        <p:nvSpPr>
          <p:cNvPr id="3" name="Content Placeholder 2"/>
          <p:cNvSpPr>
            <a:spLocks noGrp="1"/>
          </p:cNvSpPr>
          <p:nvPr>
            <p:ph idx="1"/>
          </p:nvPr>
        </p:nvSpPr>
        <p:spPr/>
        <p:txBody>
          <a:bodyPr/>
          <a:lstStyle/>
          <a:p>
            <a:pPr>
              <a:buNone/>
            </a:pPr>
            <a:r>
              <a:rPr lang="en-US" sz="2000" dirty="0" smtClean="0">
                <a:latin typeface="Courier New" pitchFamily="49" charset="0"/>
                <a:cs typeface="Courier New" pitchFamily="49" charset="0"/>
              </a:rPr>
              <a:t>function </a:t>
            </a:r>
            <a:r>
              <a:rPr lang="en-US" sz="2000" dirty="0" err="1" smtClean="0">
                <a:latin typeface="Courier New" pitchFamily="49" charset="0"/>
                <a:cs typeface="Courier New" pitchFamily="49" charset="0"/>
              </a:rPr>
              <a:t>randomizeHeadings</a:t>
            </a:r>
            <a:r>
              <a:rPr lang="en-US" sz="2000" dirty="0" smtClean="0">
                <a:latin typeface="Courier New" pitchFamily="49" charset="0"/>
                <a:cs typeface="Courier New" pitchFamily="49" charset="0"/>
              </a:rPr>
              <a:t>() {</a:t>
            </a:r>
          </a:p>
          <a:p>
            <a:pPr>
              <a:buNone/>
            </a:pPr>
            <a:r>
              <a:rPr lang="en-US" sz="2000" dirty="0" smtClean="0">
                <a:latin typeface="Courier New" pitchFamily="49" charset="0"/>
                <a:cs typeface="Courier New" pitchFamily="49" charset="0"/>
              </a:rPr>
              <a:t>  $("h3").each(</a:t>
            </a:r>
            <a:r>
              <a:rPr lang="en-US" sz="2000" dirty="0" err="1" smtClean="0">
                <a:latin typeface="Courier New" pitchFamily="49" charset="0"/>
                <a:cs typeface="Courier New" pitchFamily="49" charset="0"/>
              </a:rPr>
              <a:t>setRandomStyle</a:t>
            </a:r>
            <a:r>
              <a:rPr lang="en-US" sz="2000" dirty="0" smtClean="0">
                <a:latin typeface="Courier New" pitchFamily="49" charset="0"/>
                <a:cs typeface="Courier New" pitchFamily="49" charset="0"/>
              </a:rPr>
              <a:t>);</a:t>
            </a:r>
          </a:p>
          <a:p>
            <a:pPr>
              <a:buNone/>
            </a:pPr>
            <a:r>
              <a:rPr lang="en-US" sz="2000" dirty="0" smtClean="0">
                <a:latin typeface="Courier New" pitchFamily="49" charset="0"/>
                <a:cs typeface="Courier New" pitchFamily="49" charset="0"/>
              </a:rPr>
              <a:t>  $("h3.green").hide("slow");</a:t>
            </a:r>
          </a:p>
          <a:p>
            <a:pPr>
              <a:buNone/>
            </a:pPr>
            <a:r>
              <a:rPr lang="en-US" sz="2000" dirty="0" smtClean="0">
                <a:latin typeface="Courier New" pitchFamily="49" charset="0"/>
                <a:cs typeface="Courier New" pitchFamily="49" charset="0"/>
              </a:rPr>
              <a:t>}</a:t>
            </a:r>
          </a:p>
          <a:p>
            <a:pPr>
              <a:buNone/>
            </a:pPr>
            <a:endParaRPr lang="en-US" sz="2000" dirty="0" smtClean="0">
              <a:latin typeface="Courier New" pitchFamily="49" charset="0"/>
              <a:cs typeface="Courier New" pitchFamily="49" charset="0"/>
            </a:endParaRPr>
          </a:p>
          <a:p>
            <a:pPr>
              <a:buNone/>
            </a:pPr>
            <a:r>
              <a:rPr lang="en-US" sz="2000" dirty="0" smtClean="0">
                <a:latin typeface="Courier New" pitchFamily="49" charset="0"/>
                <a:cs typeface="Courier New" pitchFamily="49" charset="0"/>
              </a:rPr>
              <a:t>function </a:t>
            </a:r>
            <a:r>
              <a:rPr lang="en-US" sz="2000" dirty="0" err="1" smtClean="0">
                <a:latin typeface="Courier New" pitchFamily="49" charset="0"/>
                <a:cs typeface="Courier New" pitchFamily="49" charset="0"/>
              </a:rPr>
              <a:t>setRandomStyle</a:t>
            </a:r>
            <a:r>
              <a:rPr lang="en-US" sz="2000" dirty="0" smtClean="0">
                <a:latin typeface="Courier New" pitchFamily="49" charset="0"/>
                <a:cs typeface="Courier New" pitchFamily="49" charset="0"/>
              </a:rPr>
              <a:t>() {</a:t>
            </a:r>
          </a:p>
          <a:p>
            <a:pPr>
              <a:buNone/>
            </a:pPr>
            <a:r>
              <a:rPr lang="en-US" sz="2000" dirty="0" smtClean="0">
                <a:latin typeface="Courier New" pitchFamily="49" charset="0"/>
                <a:cs typeface="Courier New" pitchFamily="49" charset="0"/>
              </a:rPr>
              <a:t>  $(this).</a:t>
            </a:r>
            <a:r>
              <a:rPr lang="en-US" sz="2000" dirty="0" err="1" smtClean="0">
                <a:latin typeface="Courier New" pitchFamily="49" charset="0"/>
                <a:cs typeface="Courier New" pitchFamily="49" charset="0"/>
              </a:rPr>
              <a:t>addClass</a:t>
            </a:r>
            <a:r>
              <a:rPr lang="en-US" sz="2000" dirty="0" smtClean="0">
                <a:latin typeface="Courier New" pitchFamily="49" charset="0"/>
                <a:cs typeface="Courier New" pitchFamily="49" charset="0"/>
              </a:rPr>
              <a:t>(</a:t>
            </a:r>
            <a:r>
              <a:rPr lang="en-US" sz="2000" dirty="0" err="1" smtClean="0">
                <a:latin typeface="Courier New" pitchFamily="49" charset="0"/>
                <a:cs typeface="Courier New" pitchFamily="49" charset="0"/>
              </a:rPr>
              <a:t>randomStyle</a:t>
            </a:r>
            <a:r>
              <a:rPr lang="en-US" sz="2000" dirty="0" smtClean="0">
                <a:latin typeface="Courier New" pitchFamily="49" charset="0"/>
                <a:cs typeface="Courier New" pitchFamily="49" charset="0"/>
              </a:rPr>
              <a:t>());</a:t>
            </a:r>
          </a:p>
          <a:p>
            <a:pPr>
              <a:buNone/>
            </a:pPr>
            <a:r>
              <a:rPr lang="en-US" sz="2000" dirty="0" smtClean="0">
                <a:latin typeface="Courier New" pitchFamily="49" charset="0"/>
                <a:cs typeface="Courier New" pitchFamily="49" charset="0"/>
              </a:rPr>
              <a:t>}</a:t>
            </a:r>
          </a:p>
          <a:p>
            <a:pPr>
              <a:buNone/>
            </a:pPr>
            <a:endParaRPr lang="en-US" sz="2000" dirty="0" smtClean="0">
              <a:latin typeface="Courier New" pitchFamily="49" charset="0"/>
              <a:cs typeface="Courier New" pitchFamily="49" charset="0"/>
            </a:endParaRPr>
          </a:p>
          <a:p>
            <a:pPr>
              <a:buNone/>
            </a:pPr>
            <a:r>
              <a:rPr lang="en-US" sz="2000" dirty="0" smtClean="0">
                <a:latin typeface="Courier New" pitchFamily="49" charset="0"/>
                <a:cs typeface="Courier New" pitchFamily="49" charset="0"/>
              </a:rPr>
              <a:t>function </a:t>
            </a:r>
            <a:r>
              <a:rPr lang="en-US" sz="2000" dirty="0" err="1" smtClean="0">
                <a:latin typeface="Courier New" pitchFamily="49" charset="0"/>
                <a:cs typeface="Courier New" pitchFamily="49" charset="0"/>
              </a:rPr>
              <a:t>randomStyle</a:t>
            </a:r>
            <a:r>
              <a:rPr lang="en-US" sz="2000" dirty="0" smtClean="0">
                <a:latin typeface="Courier New" pitchFamily="49" charset="0"/>
                <a:cs typeface="Courier New" pitchFamily="49" charset="0"/>
              </a:rPr>
              <a:t>() {</a:t>
            </a:r>
          </a:p>
          <a:p>
            <a:pPr>
              <a:buNone/>
            </a:pPr>
            <a:r>
              <a:rPr lang="en-US" sz="2000" dirty="0" smtClean="0">
                <a:latin typeface="Courier New" pitchFamily="49" charset="0"/>
                <a:cs typeface="Courier New" pitchFamily="49" charset="0"/>
              </a:rPr>
              <a:t>  var styles = ["red", "yellow", "green"];</a:t>
            </a:r>
          </a:p>
          <a:p>
            <a:pPr>
              <a:buNone/>
            </a:pPr>
            <a:r>
              <a:rPr lang="en-US" sz="2000" dirty="0" smtClean="0">
                <a:latin typeface="Courier New" pitchFamily="49" charset="0"/>
                <a:cs typeface="Courier New" pitchFamily="49" charset="0"/>
              </a:rPr>
              <a:t>  return(</a:t>
            </a:r>
            <a:r>
              <a:rPr lang="en-US" sz="2000" dirty="0" err="1" smtClean="0">
                <a:latin typeface="Courier New" pitchFamily="49" charset="0"/>
                <a:cs typeface="Courier New" pitchFamily="49" charset="0"/>
              </a:rPr>
              <a:t>randomElement</a:t>
            </a:r>
            <a:r>
              <a:rPr lang="en-US" sz="2000" dirty="0" smtClean="0">
                <a:latin typeface="Courier New" pitchFamily="49" charset="0"/>
                <a:cs typeface="Courier New" pitchFamily="49" charset="0"/>
              </a:rPr>
              <a:t>(styles));</a:t>
            </a:r>
          </a:p>
          <a:p>
            <a:pPr>
              <a:buNone/>
            </a:pPr>
            <a:r>
              <a:rPr lang="en-US" sz="2000" dirty="0" smtClean="0">
                <a:latin typeface="Courier New" pitchFamily="49" charset="0"/>
                <a:cs typeface="Courier New" pitchFamily="49" charset="0"/>
              </a:rPr>
              <a:t>}</a:t>
            </a:r>
          </a:p>
          <a:p>
            <a:pPr>
              <a:buNone/>
            </a:pPr>
            <a:r>
              <a:rPr lang="en-US" sz="2000" dirty="0" smtClean="0">
                <a:latin typeface="Courier New" pitchFamily="49" charset="0"/>
                <a:cs typeface="Courier New" pitchFamily="49" charset="0"/>
              </a:rPr>
              <a:t>function </a:t>
            </a:r>
            <a:r>
              <a:rPr lang="en-US" sz="2000" dirty="0" err="1" smtClean="0">
                <a:latin typeface="Courier New" pitchFamily="49" charset="0"/>
                <a:cs typeface="Courier New" pitchFamily="49" charset="0"/>
              </a:rPr>
              <a:t>randomElement</a:t>
            </a:r>
            <a:r>
              <a:rPr lang="en-US" sz="2000" dirty="0" smtClean="0">
                <a:latin typeface="Courier New" pitchFamily="49" charset="0"/>
                <a:cs typeface="Courier New" pitchFamily="49" charset="0"/>
              </a:rPr>
              <a:t>(array) {</a:t>
            </a:r>
          </a:p>
          <a:p>
            <a:pPr>
              <a:buNone/>
            </a:pPr>
            <a:r>
              <a:rPr lang="en-US" sz="2000" dirty="0" smtClean="0">
                <a:latin typeface="Courier New" pitchFamily="49" charset="0"/>
                <a:cs typeface="Courier New" pitchFamily="49" charset="0"/>
              </a:rPr>
              <a:t>  var index = </a:t>
            </a:r>
            <a:r>
              <a:rPr lang="en-US" sz="2000" dirty="0" err="1" smtClean="0">
                <a:latin typeface="Courier New" pitchFamily="49" charset="0"/>
                <a:cs typeface="Courier New" pitchFamily="49" charset="0"/>
              </a:rPr>
              <a:t>Math.floor</a:t>
            </a:r>
            <a:r>
              <a:rPr lang="en-US" sz="2000" dirty="0" smtClean="0">
                <a:latin typeface="Courier New" pitchFamily="49" charset="0"/>
                <a:cs typeface="Courier New" pitchFamily="49" charset="0"/>
              </a:rPr>
              <a:t>(Math.random()*</a:t>
            </a:r>
            <a:r>
              <a:rPr lang="en-US" sz="2000" dirty="0" err="1" smtClean="0">
                <a:latin typeface="Courier New" pitchFamily="49" charset="0"/>
                <a:cs typeface="Courier New" pitchFamily="49" charset="0"/>
              </a:rPr>
              <a:t>array.length</a:t>
            </a:r>
            <a:r>
              <a:rPr lang="en-US" sz="2000" dirty="0" smtClean="0">
                <a:latin typeface="Courier New" pitchFamily="49" charset="0"/>
                <a:cs typeface="Courier New" pitchFamily="49" charset="0"/>
              </a:rPr>
              <a:t>);</a:t>
            </a:r>
          </a:p>
          <a:p>
            <a:pPr>
              <a:buNone/>
            </a:pPr>
            <a:r>
              <a:rPr lang="en-US" sz="2000" dirty="0" smtClean="0">
                <a:latin typeface="Courier New" pitchFamily="49" charset="0"/>
                <a:cs typeface="Courier New" pitchFamily="49" charset="0"/>
              </a:rPr>
              <a:t>  return(array[index]);</a:t>
            </a:r>
          </a:p>
          <a:p>
            <a:pPr>
              <a:buNone/>
            </a:pPr>
            <a:r>
              <a:rPr lang="en-US" sz="2000" dirty="0" smtClean="0">
                <a:latin typeface="Courier New" pitchFamily="49" charset="0"/>
                <a:cs typeface="Courier New" pitchFamily="49" charset="0"/>
              </a:rPr>
              <a:t>}</a:t>
            </a:r>
            <a:endParaRPr lang="en-US" sz="2000" dirty="0">
              <a:latin typeface="Courier New" pitchFamily="49" charset="0"/>
              <a:cs typeface="Courier New" pitchFamily="49" charset="0"/>
            </a:endParaRPr>
          </a:p>
        </p:txBody>
      </p:sp>
      <p:sp>
        <p:nvSpPr>
          <p:cNvPr id="4" name="Slide Number Placeholder 3"/>
          <p:cNvSpPr>
            <a:spLocks noGrp="1"/>
          </p:cNvSpPr>
          <p:nvPr>
            <p:ph type="sldNum" sz="quarter" idx="10"/>
          </p:nvPr>
        </p:nvSpPr>
        <p:spPr/>
        <p:txBody>
          <a:bodyPr/>
          <a:lstStyle/>
          <a:p>
            <a:fld id="{15A07B82-CC66-462C-8A50-3A29B43DABFB}" type="slidenum">
              <a:rPr lang="en-US" altLang="en-US" smtClean="0"/>
              <a:pPr/>
              <a:t>11</a:t>
            </a:fld>
            <a:endParaRPr lang="en-US" altLang="en-US">
              <a:solidFill>
                <a:schemeClr val="accent2"/>
              </a:solidFill>
            </a:endParaRPr>
          </a:p>
        </p:txBody>
      </p:sp>
      <p:sp>
        <p:nvSpPr>
          <p:cNvPr id="5" name="Text Box 4"/>
          <p:cNvSpPr txBox="1">
            <a:spLocks noChangeArrowheads="1"/>
          </p:cNvSpPr>
          <p:nvPr/>
        </p:nvSpPr>
        <p:spPr bwMode="ltGray">
          <a:xfrm>
            <a:off x="5867400" y="1524000"/>
            <a:ext cx="3276600" cy="276999"/>
          </a:xfrm>
          <a:prstGeom prst="rect">
            <a:avLst/>
          </a:prstGeom>
          <a:noFill/>
          <a:ln w="9525">
            <a:noFill/>
            <a:miter lim="800000"/>
            <a:headEnd/>
            <a:tailEnd/>
          </a:ln>
          <a:effectLst/>
        </p:spPr>
        <p:txBody>
          <a:bodyPr wrap="square">
            <a:spAutoFit/>
          </a:bodyPr>
          <a:lstStyle/>
          <a:p>
            <a:r>
              <a:rPr lang="en-US" sz="1200" b="1" dirty="0" smtClean="0">
                <a:solidFill>
                  <a:srgbClr val="0000FF"/>
                </a:solidFill>
                <a:latin typeface="Arial Narrow" pitchFamily="34" charset="0"/>
              </a:rPr>
              <a:t>Call </a:t>
            </a:r>
            <a:r>
              <a:rPr lang="en-US" sz="1200" b="1" dirty="0" err="1" smtClean="0">
                <a:solidFill>
                  <a:srgbClr val="0000FF"/>
                </a:solidFill>
                <a:latin typeface="Arial Narrow" pitchFamily="34" charset="0"/>
              </a:rPr>
              <a:t>setRandomStyle</a:t>
            </a:r>
            <a:r>
              <a:rPr lang="en-US" sz="1200" b="1" dirty="0" smtClean="0">
                <a:solidFill>
                  <a:srgbClr val="0000FF"/>
                </a:solidFill>
                <a:latin typeface="Arial Narrow" pitchFamily="34" charset="0"/>
              </a:rPr>
              <a:t> function on each h3 element</a:t>
            </a:r>
            <a:endParaRPr lang="en-US" sz="1200" b="1" dirty="0">
              <a:solidFill>
                <a:srgbClr val="0000FF"/>
              </a:solidFill>
              <a:latin typeface="Arial Narrow" pitchFamily="34" charset="0"/>
            </a:endParaRPr>
          </a:p>
        </p:txBody>
      </p:sp>
      <p:sp>
        <p:nvSpPr>
          <p:cNvPr id="6" name="Line 5"/>
          <p:cNvSpPr>
            <a:spLocks noChangeShapeType="1"/>
          </p:cNvSpPr>
          <p:nvPr/>
        </p:nvSpPr>
        <p:spPr bwMode="ltGray">
          <a:xfrm flipH="1">
            <a:off x="5486400" y="1676400"/>
            <a:ext cx="457200" cy="228600"/>
          </a:xfrm>
          <a:prstGeom prst="line">
            <a:avLst/>
          </a:prstGeom>
          <a:noFill/>
          <a:ln w="9525">
            <a:solidFill>
              <a:srgbClr val="0000FF"/>
            </a:solidFill>
            <a:round/>
            <a:headEnd/>
            <a:tailEnd type="triangle" w="med" len="med"/>
          </a:ln>
          <a:effectLst/>
        </p:spPr>
        <p:txBody>
          <a:bodyPr wrap="square">
            <a:spAutoFit/>
          </a:bodyPr>
          <a:lstStyle/>
          <a:p>
            <a:endParaRPr lang="en-US"/>
          </a:p>
        </p:txBody>
      </p:sp>
      <p:sp>
        <p:nvSpPr>
          <p:cNvPr id="7" name="Text Box 4"/>
          <p:cNvSpPr txBox="1">
            <a:spLocks noChangeArrowheads="1"/>
          </p:cNvSpPr>
          <p:nvPr/>
        </p:nvSpPr>
        <p:spPr bwMode="ltGray">
          <a:xfrm>
            <a:off x="5791200" y="2514600"/>
            <a:ext cx="3276600" cy="276999"/>
          </a:xfrm>
          <a:prstGeom prst="rect">
            <a:avLst/>
          </a:prstGeom>
          <a:noFill/>
          <a:ln w="9525">
            <a:noFill/>
            <a:miter lim="800000"/>
            <a:headEnd/>
            <a:tailEnd/>
          </a:ln>
          <a:effectLst/>
        </p:spPr>
        <p:txBody>
          <a:bodyPr wrap="square">
            <a:spAutoFit/>
          </a:bodyPr>
          <a:lstStyle/>
          <a:p>
            <a:r>
              <a:rPr lang="en-US" sz="1200" b="1" dirty="0" smtClean="0">
                <a:solidFill>
                  <a:srgbClr val="0000FF"/>
                </a:solidFill>
                <a:latin typeface="Arial Narrow" pitchFamily="34" charset="0"/>
              </a:rPr>
              <a:t>Slowly hide every h3 that has CSS style “green”</a:t>
            </a:r>
            <a:endParaRPr lang="en-US" sz="1200" b="1" dirty="0">
              <a:solidFill>
                <a:srgbClr val="0000FF"/>
              </a:solidFill>
              <a:latin typeface="Arial Narrow" pitchFamily="34" charset="0"/>
            </a:endParaRPr>
          </a:p>
        </p:txBody>
      </p:sp>
      <p:sp>
        <p:nvSpPr>
          <p:cNvPr id="8" name="Line 5"/>
          <p:cNvSpPr>
            <a:spLocks noChangeShapeType="1"/>
          </p:cNvSpPr>
          <p:nvPr/>
        </p:nvSpPr>
        <p:spPr bwMode="ltGray">
          <a:xfrm flipH="1" flipV="1">
            <a:off x="5257800" y="2459502"/>
            <a:ext cx="609600" cy="152400"/>
          </a:xfrm>
          <a:prstGeom prst="line">
            <a:avLst/>
          </a:prstGeom>
          <a:noFill/>
          <a:ln w="9525">
            <a:solidFill>
              <a:srgbClr val="0000FF"/>
            </a:solidFill>
            <a:round/>
            <a:headEnd/>
            <a:tailEnd type="triangle" w="med" len="med"/>
          </a:ln>
          <a:effectLst/>
        </p:spPr>
        <p:txBody>
          <a:bodyPr wrap="square">
            <a:spAutoFit/>
          </a:bodyPr>
          <a:lstStyle/>
          <a:p>
            <a:endParaRPr lang="en-US"/>
          </a:p>
        </p:txBody>
      </p:sp>
      <p:sp>
        <p:nvSpPr>
          <p:cNvPr id="9" name="Text Box 4"/>
          <p:cNvSpPr txBox="1">
            <a:spLocks noChangeArrowheads="1"/>
          </p:cNvSpPr>
          <p:nvPr/>
        </p:nvSpPr>
        <p:spPr bwMode="ltGray">
          <a:xfrm>
            <a:off x="5867400" y="4142601"/>
            <a:ext cx="3276600" cy="276999"/>
          </a:xfrm>
          <a:prstGeom prst="rect">
            <a:avLst/>
          </a:prstGeom>
          <a:noFill/>
          <a:ln w="9525">
            <a:noFill/>
            <a:miter lim="800000"/>
            <a:headEnd/>
            <a:tailEnd/>
          </a:ln>
          <a:effectLst/>
        </p:spPr>
        <p:txBody>
          <a:bodyPr wrap="square">
            <a:spAutoFit/>
          </a:bodyPr>
          <a:lstStyle/>
          <a:p>
            <a:r>
              <a:rPr lang="en-US" sz="1200" b="1" dirty="0" smtClean="0">
                <a:solidFill>
                  <a:srgbClr val="0000FF"/>
                </a:solidFill>
                <a:latin typeface="Arial Narrow" pitchFamily="34" charset="0"/>
              </a:rPr>
              <a:t>Add “red”, “yellow” or “green” CSS names to each</a:t>
            </a:r>
            <a:endParaRPr lang="en-US" sz="1200" b="1" dirty="0">
              <a:solidFill>
                <a:srgbClr val="0000FF"/>
              </a:solidFill>
              <a:latin typeface="Arial Narrow" pitchFamily="34" charset="0"/>
            </a:endParaRPr>
          </a:p>
        </p:txBody>
      </p:sp>
      <p:sp>
        <p:nvSpPr>
          <p:cNvPr id="10" name="Line 5"/>
          <p:cNvSpPr>
            <a:spLocks noChangeShapeType="1"/>
          </p:cNvSpPr>
          <p:nvPr/>
        </p:nvSpPr>
        <p:spPr bwMode="ltGray">
          <a:xfrm flipH="1" flipV="1">
            <a:off x="5181600" y="3810000"/>
            <a:ext cx="762000" cy="457200"/>
          </a:xfrm>
          <a:prstGeom prst="line">
            <a:avLst/>
          </a:prstGeom>
          <a:noFill/>
          <a:ln w="9525">
            <a:solidFill>
              <a:srgbClr val="0000FF"/>
            </a:solidFill>
            <a:round/>
            <a:headEnd/>
            <a:tailEnd type="triangle" w="med" len="med"/>
          </a:ln>
          <a:effectLst/>
        </p:spPr>
        <p:txBody>
          <a:bodyPr wrap="square">
            <a:spAutoFit/>
          </a:bodyPr>
          <a:lstStyle/>
          <a:p>
            <a:endParaRPr lang="en-US"/>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Randomizing Colors (JavaScript Continued)</a:t>
            </a:r>
            <a:endParaRPr lang="en-US" dirty="0"/>
          </a:p>
        </p:txBody>
      </p:sp>
      <p:sp>
        <p:nvSpPr>
          <p:cNvPr id="3" name="Content Placeholder 2"/>
          <p:cNvSpPr>
            <a:spLocks noGrp="1"/>
          </p:cNvSpPr>
          <p:nvPr>
            <p:ph idx="1"/>
          </p:nvPr>
        </p:nvSpPr>
        <p:spPr/>
        <p:txBody>
          <a:bodyPr/>
          <a:lstStyle/>
          <a:p>
            <a:pPr>
              <a:buNone/>
            </a:pPr>
            <a:r>
              <a:rPr lang="en-US" sz="2100" dirty="0" smtClean="0">
                <a:latin typeface="Courier New" pitchFamily="49" charset="0"/>
                <a:cs typeface="Courier New" pitchFamily="49" charset="0"/>
              </a:rPr>
              <a:t>function </a:t>
            </a:r>
            <a:r>
              <a:rPr lang="en-US" sz="2100" dirty="0" err="1" smtClean="0">
                <a:latin typeface="Courier New" pitchFamily="49" charset="0"/>
                <a:cs typeface="Courier New" pitchFamily="49" charset="0"/>
              </a:rPr>
              <a:t>revertHeadings</a:t>
            </a:r>
            <a:r>
              <a:rPr lang="en-US" sz="2100" dirty="0" smtClean="0">
                <a:latin typeface="Courier New" pitchFamily="49" charset="0"/>
                <a:cs typeface="Courier New" pitchFamily="49" charset="0"/>
              </a:rPr>
              <a:t>() {</a:t>
            </a:r>
          </a:p>
          <a:p>
            <a:pPr>
              <a:buNone/>
            </a:pPr>
            <a:r>
              <a:rPr lang="en-US" sz="2100" dirty="0" smtClean="0">
                <a:latin typeface="Courier New" pitchFamily="49" charset="0"/>
                <a:cs typeface="Courier New" pitchFamily="49" charset="0"/>
              </a:rPr>
              <a:t>  $("h3.green").show("slow");</a:t>
            </a:r>
          </a:p>
          <a:p>
            <a:pPr>
              <a:buNone/>
            </a:pPr>
            <a:r>
              <a:rPr lang="en-US" sz="2100" dirty="0" smtClean="0">
                <a:latin typeface="Courier New" pitchFamily="49" charset="0"/>
                <a:cs typeface="Courier New" pitchFamily="49" charset="0"/>
              </a:rPr>
              <a:t>  $("h3").</a:t>
            </a:r>
            <a:r>
              <a:rPr lang="en-US" sz="2100" dirty="0" err="1" smtClean="0">
                <a:latin typeface="Courier New" pitchFamily="49" charset="0"/>
                <a:cs typeface="Courier New" pitchFamily="49" charset="0"/>
              </a:rPr>
              <a:t>removeClass</a:t>
            </a:r>
            <a:r>
              <a:rPr lang="en-US" sz="2100" dirty="0" smtClean="0">
                <a:latin typeface="Courier New" pitchFamily="49" charset="0"/>
                <a:cs typeface="Courier New" pitchFamily="49" charset="0"/>
              </a:rPr>
              <a:t>("red").</a:t>
            </a:r>
            <a:r>
              <a:rPr lang="en-US" sz="2100" dirty="0" err="1" smtClean="0">
                <a:latin typeface="Courier New" pitchFamily="49" charset="0"/>
                <a:cs typeface="Courier New" pitchFamily="49" charset="0"/>
              </a:rPr>
              <a:t>removeClass</a:t>
            </a:r>
            <a:r>
              <a:rPr lang="en-US" sz="2100" dirty="0" smtClean="0">
                <a:latin typeface="Courier New" pitchFamily="49" charset="0"/>
                <a:cs typeface="Courier New" pitchFamily="49" charset="0"/>
              </a:rPr>
              <a:t>("yellow")</a:t>
            </a:r>
          </a:p>
          <a:p>
            <a:pPr>
              <a:buNone/>
            </a:pPr>
            <a:r>
              <a:rPr lang="en-US" sz="2100" smtClean="0">
                <a:latin typeface="Courier New" pitchFamily="49" charset="0"/>
                <a:cs typeface="Courier New" pitchFamily="49" charset="0"/>
              </a:rPr>
              <a:t>                             .</a:t>
            </a:r>
            <a:r>
              <a:rPr lang="en-US" sz="2100" dirty="0" err="1" smtClean="0">
                <a:latin typeface="Courier New" pitchFamily="49" charset="0"/>
                <a:cs typeface="Courier New" pitchFamily="49" charset="0"/>
              </a:rPr>
              <a:t>removeClass</a:t>
            </a:r>
            <a:r>
              <a:rPr lang="en-US" sz="2100" dirty="0" smtClean="0">
                <a:latin typeface="Courier New" pitchFamily="49" charset="0"/>
                <a:cs typeface="Courier New" pitchFamily="49" charset="0"/>
              </a:rPr>
              <a:t>("green");</a:t>
            </a:r>
          </a:p>
          <a:p>
            <a:pPr>
              <a:buNone/>
            </a:pPr>
            <a:r>
              <a:rPr lang="en-US" sz="2100" dirty="0" smtClean="0">
                <a:latin typeface="Courier New" pitchFamily="49" charset="0"/>
                <a:cs typeface="Courier New" pitchFamily="49" charset="0"/>
              </a:rPr>
              <a:t>}</a:t>
            </a:r>
          </a:p>
          <a:p>
            <a:pPr>
              <a:buNone/>
            </a:pPr>
            <a:endParaRPr lang="en-US" sz="2100" dirty="0" smtClean="0">
              <a:latin typeface="Courier New" pitchFamily="49" charset="0"/>
              <a:cs typeface="Courier New" pitchFamily="49" charset="0"/>
            </a:endParaRPr>
          </a:p>
          <a:p>
            <a:pPr>
              <a:buNone/>
            </a:pPr>
            <a:r>
              <a:rPr lang="en-US" sz="2100" dirty="0" smtClean="0">
                <a:latin typeface="Courier New" pitchFamily="49" charset="0"/>
                <a:cs typeface="Courier New" pitchFamily="49" charset="0"/>
              </a:rPr>
              <a:t>$(function() {</a:t>
            </a:r>
          </a:p>
          <a:p>
            <a:pPr>
              <a:buNone/>
            </a:pPr>
            <a:r>
              <a:rPr lang="en-US" sz="2100" dirty="0" smtClean="0">
                <a:latin typeface="Courier New" pitchFamily="49" charset="0"/>
                <a:cs typeface="Courier New" pitchFamily="49" charset="0"/>
              </a:rPr>
              <a:t>    $("#button1").click(</a:t>
            </a:r>
            <a:r>
              <a:rPr lang="en-US" sz="2100" dirty="0" err="1" smtClean="0">
                <a:latin typeface="Courier New" pitchFamily="49" charset="0"/>
                <a:cs typeface="Courier New" pitchFamily="49" charset="0"/>
              </a:rPr>
              <a:t>randomizeHeadings</a:t>
            </a:r>
            <a:r>
              <a:rPr lang="en-US" sz="2100" dirty="0" smtClean="0">
                <a:latin typeface="Courier New" pitchFamily="49" charset="0"/>
                <a:cs typeface="Courier New" pitchFamily="49" charset="0"/>
              </a:rPr>
              <a:t>);</a:t>
            </a:r>
          </a:p>
          <a:p>
            <a:pPr>
              <a:buNone/>
            </a:pPr>
            <a:r>
              <a:rPr lang="en-US" sz="2100" dirty="0" smtClean="0">
                <a:latin typeface="Courier New" pitchFamily="49" charset="0"/>
                <a:cs typeface="Courier New" pitchFamily="49" charset="0"/>
              </a:rPr>
              <a:t>    $("#button2").click(</a:t>
            </a:r>
            <a:r>
              <a:rPr lang="en-US" sz="2100" dirty="0" err="1" smtClean="0">
                <a:latin typeface="Courier New" pitchFamily="49" charset="0"/>
                <a:cs typeface="Courier New" pitchFamily="49" charset="0"/>
              </a:rPr>
              <a:t>revertHeadings</a:t>
            </a:r>
            <a:r>
              <a:rPr lang="en-US" sz="2100" dirty="0" smtClean="0">
                <a:latin typeface="Courier New" pitchFamily="49" charset="0"/>
                <a:cs typeface="Courier New" pitchFamily="49" charset="0"/>
              </a:rPr>
              <a:t>);</a:t>
            </a:r>
          </a:p>
          <a:p>
            <a:pPr>
              <a:buNone/>
            </a:pPr>
            <a:r>
              <a:rPr lang="en-US" sz="2100" dirty="0" smtClean="0">
                <a:latin typeface="Courier New" pitchFamily="49" charset="0"/>
                <a:cs typeface="Courier New" pitchFamily="49" charset="0"/>
              </a:rPr>
              <a:t>});</a:t>
            </a:r>
            <a:endParaRPr lang="en-US" sz="2100" dirty="0">
              <a:latin typeface="Courier New" pitchFamily="49" charset="0"/>
              <a:cs typeface="Courier New" pitchFamily="49" charset="0"/>
            </a:endParaRPr>
          </a:p>
        </p:txBody>
      </p:sp>
      <p:sp>
        <p:nvSpPr>
          <p:cNvPr id="4" name="Slide Number Placeholder 3"/>
          <p:cNvSpPr>
            <a:spLocks noGrp="1"/>
          </p:cNvSpPr>
          <p:nvPr>
            <p:ph type="sldNum" sz="quarter" idx="10"/>
          </p:nvPr>
        </p:nvSpPr>
        <p:spPr/>
        <p:txBody>
          <a:bodyPr/>
          <a:lstStyle/>
          <a:p>
            <a:fld id="{15A07B82-CC66-462C-8A50-3A29B43DABFB}" type="slidenum">
              <a:rPr lang="en-US" altLang="en-US" smtClean="0"/>
              <a:pPr/>
              <a:t>12</a:t>
            </a:fld>
            <a:endParaRPr lang="en-US" altLang="en-US">
              <a:solidFill>
                <a:schemeClr val="accent2"/>
              </a:solidFill>
            </a:endParaRPr>
          </a:p>
        </p:txBody>
      </p:sp>
      <p:sp>
        <p:nvSpPr>
          <p:cNvPr id="5" name="Text Box 4"/>
          <p:cNvSpPr txBox="1">
            <a:spLocks noChangeArrowheads="1"/>
          </p:cNvSpPr>
          <p:nvPr/>
        </p:nvSpPr>
        <p:spPr bwMode="ltGray">
          <a:xfrm>
            <a:off x="3276600" y="3048000"/>
            <a:ext cx="3810000" cy="276999"/>
          </a:xfrm>
          <a:prstGeom prst="rect">
            <a:avLst/>
          </a:prstGeom>
          <a:noFill/>
          <a:ln w="9525">
            <a:noFill/>
            <a:miter lim="800000"/>
            <a:headEnd/>
            <a:tailEnd/>
          </a:ln>
          <a:effectLst/>
        </p:spPr>
        <p:txBody>
          <a:bodyPr wrap="square">
            <a:spAutoFit/>
          </a:bodyPr>
          <a:lstStyle/>
          <a:p>
            <a:r>
              <a:rPr lang="en-US" sz="1200" b="1" dirty="0" smtClean="0">
                <a:solidFill>
                  <a:srgbClr val="0000FF"/>
                </a:solidFill>
                <a:latin typeface="Arial Narrow" pitchFamily="34" charset="0"/>
              </a:rPr>
              <a:t>Like smart </a:t>
            </a:r>
            <a:r>
              <a:rPr lang="en-US" sz="1200" b="1" dirty="0" err="1" smtClean="0">
                <a:solidFill>
                  <a:srgbClr val="0000FF"/>
                </a:solidFill>
                <a:latin typeface="Arial Narrow" pitchFamily="34" charset="0"/>
              </a:rPr>
              <a:t>window.onload</a:t>
            </a:r>
            <a:r>
              <a:rPr lang="en-US" sz="1200" b="1" dirty="0" smtClean="0">
                <a:solidFill>
                  <a:srgbClr val="0000FF"/>
                </a:solidFill>
                <a:latin typeface="Arial Narrow" pitchFamily="34" charset="0"/>
              </a:rPr>
              <a:t>. Explained in next section.</a:t>
            </a:r>
            <a:endParaRPr lang="en-US" sz="1200" b="1" dirty="0">
              <a:solidFill>
                <a:srgbClr val="0000FF"/>
              </a:solidFill>
              <a:latin typeface="Arial Narrow" pitchFamily="34" charset="0"/>
            </a:endParaRPr>
          </a:p>
        </p:txBody>
      </p:sp>
      <p:sp>
        <p:nvSpPr>
          <p:cNvPr id="6" name="Line 5"/>
          <p:cNvSpPr>
            <a:spLocks noChangeShapeType="1"/>
          </p:cNvSpPr>
          <p:nvPr/>
        </p:nvSpPr>
        <p:spPr bwMode="ltGray">
          <a:xfrm flipH="1">
            <a:off x="2286000" y="3172598"/>
            <a:ext cx="1066800" cy="332601"/>
          </a:xfrm>
          <a:prstGeom prst="line">
            <a:avLst/>
          </a:prstGeom>
          <a:noFill/>
          <a:ln w="9525">
            <a:solidFill>
              <a:srgbClr val="0000FF"/>
            </a:solidFill>
            <a:round/>
            <a:headEnd/>
            <a:tailEnd type="triangle" w="med" len="med"/>
          </a:ln>
          <a:effectLst/>
        </p:spPr>
        <p:txBody>
          <a:bodyPr wrap="square">
            <a:spAutoFit/>
          </a:bodyPr>
          <a:lstStyle/>
          <a:p>
            <a:endParaRPr lang="en-US"/>
          </a:p>
        </p:txBody>
      </p:sp>
      <p:sp>
        <p:nvSpPr>
          <p:cNvPr id="7" name="Text Box 4"/>
          <p:cNvSpPr txBox="1">
            <a:spLocks noChangeArrowheads="1"/>
          </p:cNvSpPr>
          <p:nvPr/>
        </p:nvSpPr>
        <p:spPr bwMode="ltGray">
          <a:xfrm>
            <a:off x="5867400" y="5029200"/>
            <a:ext cx="2514600" cy="276999"/>
          </a:xfrm>
          <a:prstGeom prst="rect">
            <a:avLst/>
          </a:prstGeom>
          <a:noFill/>
          <a:ln w="9525">
            <a:noFill/>
            <a:miter lim="800000"/>
            <a:headEnd/>
            <a:tailEnd/>
          </a:ln>
          <a:effectLst/>
        </p:spPr>
        <p:txBody>
          <a:bodyPr wrap="square">
            <a:spAutoFit/>
          </a:bodyPr>
          <a:lstStyle/>
          <a:p>
            <a:r>
              <a:rPr lang="en-US" sz="1200" b="1" dirty="0" smtClean="0">
                <a:solidFill>
                  <a:srgbClr val="0000FF"/>
                </a:solidFill>
                <a:latin typeface="Arial Narrow" pitchFamily="34" charset="0"/>
              </a:rPr>
              <a:t>Sets onclick handlers</a:t>
            </a:r>
            <a:endParaRPr lang="en-US" sz="1200" b="1" dirty="0">
              <a:solidFill>
                <a:srgbClr val="0000FF"/>
              </a:solidFill>
              <a:latin typeface="Arial Narrow" pitchFamily="34" charset="0"/>
            </a:endParaRPr>
          </a:p>
        </p:txBody>
      </p:sp>
      <p:sp>
        <p:nvSpPr>
          <p:cNvPr id="8" name="Line 5"/>
          <p:cNvSpPr>
            <a:spLocks noChangeShapeType="1"/>
          </p:cNvSpPr>
          <p:nvPr/>
        </p:nvSpPr>
        <p:spPr bwMode="ltGray">
          <a:xfrm flipH="1" flipV="1">
            <a:off x="4114800" y="4038601"/>
            <a:ext cx="1828800" cy="1066799"/>
          </a:xfrm>
          <a:prstGeom prst="line">
            <a:avLst/>
          </a:prstGeom>
          <a:noFill/>
          <a:ln w="9525">
            <a:solidFill>
              <a:srgbClr val="0000FF"/>
            </a:solidFill>
            <a:round/>
            <a:headEnd/>
            <a:tailEnd type="triangle" w="med" len="med"/>
          </a:ln>
          <a:effectLst/>
        </p:spPr>
        <p:txBody>
          <a:bodyPr wrap="square">
            <a:spAutoFit/>
          </a:bodyPr>
          <a:lstStyle/>
          <a:p>
            <a:endParaRPr lang="en-US"/>
          </a:p>
        </p:txBody>
      </p:sp>
      <p:sp>
        <p:nvSpPr>
          <p:cNvPr id="9" name="Line 5"/>
          <p:cNvSpPr>
            <a:spLocks noChangeShapeType="1"/>
          </p:cNvSpPr>
          <p:nvPr/>
        </p:nvSpPr>
        <p:spPr bwMode="ltGray">
          <a:xfrm flipH="1" flipV="1">
            <a:off x="4114800" y="4419600"/>
            <a:ext cx="1828800" cy="685800"/>
          </a:xfrm>
          <a:prstGeom prst="line">
            <a:avLst/>
          </a:prstGeom>
          <a:noFill/>
          <a:ln w="9525">
            <a:solidFill>
              <a:srgbClr val="0000FF"/>
            </a:solidFill>
            <a:round/>
            <a:headEnd/>
            <a:tailEnd type="triangle" w="med" len="med"/>
          </a:ln>
          <a:effectLst/>
        </p:spPr>
        <p:txBody>
          <a:bodyPr wrap="square">
            <a:spAutoFit/>
          </a:bodyPr>
          <a:lstStyle/>
          <a:p>
            <a:endParaRPr lang="en-US"/>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Randomizing Colors (Style Sheet)</a:t>
            </a:r>
            <a:endParaRPr lang="en-US" dirty="0"/>
          </a:p>
        </p:txBody>
      </p:sp>
      <p:sp>
        <p:nvSpPr>
          <p:cNvPr id="3" name="Content Placeholder 2"/>
          <p:cNvSpPr>
            <a:spLocks noGrp="1"/>
          </p:cNvSpPr>
          <p:nvPr>
            <p:ph idx="1"/>
          </p:nvPr>
        </p:nvSpPr>
        <p:spPr/>
        <p:txBody>
          <a:bodyPr/>
          <a:lstStyle/>
          <a:p>
            <a:pPr>
              <a:buNone/>
            </a:pPr>
            <a:r>
              <a:rPr lang="en-US" sz="2100" dirty="0" smtClean="0">
                <a:latin typeface="Courier New" pitchFamily="49" charset="0"/>
                <a:cs typeface="Courier New" pitchFamily="49" charset="0"/>
              </a:rPr>
              <a:t>.red { background-color: red }</a:t>
            </a:r>
          </a:p>
          <a:p>
            <a:pPr>
              <a:buNone/>
            </a:pPr>
            <a:r>
              <a:rPr lang="en-US" sz="2100" dirty="0" smtClean="0">
                <a:latin typeface="Courier New" pitchFamily="49" charset="0"/>
                <a:cs typeface="Courier New" pitchFamily="49" charset="0"/>
              </a:rPr>
              <a:t>.yellow { background-color: yellow }</a:t>
            </a:r>
          </a:p>
          <a:p>
            <a:pPr>
              <a:buNone/>
            </a:pPr>
            <a:r>
              <a:rPr lang="en-US" sz="2100" dirty="0" smtClean="0">
                <a:latin typeface="Courier New" pitchFamily="49" charset="0"/>
                <a:cs typeface="Courier New" pitchFamily="49" charset="0"/>
              </a:rPr>
              <a:t>.green { background-color: green }</a:t>
            </a:r>
          </a:p>
          <a:p>
            <a:pPr>
              <a:buNone/>
            </a:pPr>
            <a:endParaRPr lang="en-US" sz="2100" dirty="0" smtClean="0">
              <a:latin typeface="Courier New" pitchFamily="49" charset="0"/>
              <a:cs typeface="Courier New" pitchFamily="49" charset="0"/>
            </a:endParaRPr>
          </a:p>
          <a:p>
            <a:pPr>
              <a:buNone/>
            </a:pPr>
            <a:r>
              <a:rPr lang="en-US" sz="2100" dirty="0" smtClean="0">
                <a:latin typeface="Courier New" pitchFamily="49" charset="0"/>
                <a:cs typeface="Courier New" pitchFamily="49" charset="0"/>
              </a:rPr>
              <a:t>…</a:t>
            </a:r>
            <a:endParaRPr lang="en-US" sz="2100" dirty="0">
              <a:latin typeface="Courier New" pitchFamily="49" charset="0"/>
              <a:cs typeface="Courier New" pitchFamily="49" charset="0"/>
            </a:endParaRPr>
          </a:p>
        </p:txBody>
      </p:sp>
      <p:sp>
        <p:nvSpPr>
          <p:cNvPr id="4" name="Slide Number Placeholder 3"/>
          <p:cNvSpPr>
            <a:spLocks noGrp="1"/>
          </p:cNvSpPr>
          <p:nvPr>
            <p:ph type="sldNum" sz="quarter" idx="10"/>
          </p:nvPr>
        </p:nvSpPr>
        <p:spPr/>
        <p:txBody>
          <a:bodyPr/>
          <a:lstStyle/>
          <a:p>
            <a:fld id="{15A07B82-CC66-462C-8A50-3A29B43DABFB}" type="slidenum">
              <a:rPr lang="en-US" altLang="en-US" smtClean="0"/>
              <a:pPr/>
              <a:t>13</a:t>
            </a:fld>
            <a:endParaRPr lang="en-US" altLang="en-US">
              <a:solidFill>
                <a:schemeClr val="accent2"/>
              </a:solidFill>
            </a:endParaRPr>
          </a:p>
        </p:txBody>
      </p:sp>
      <p:sp>
        <p:nvSpPr>
          <p:cNvPr id="10" name="Text Box 4"/>
          <p:cNvSpPr txBox="1">
            <a:spLocks noChangeArrowheads="1"/>
          </p:cNvSpPr>
          <p:nvPr/>
        </p:nvSpPr>
        <p:spPr bwMode="ltGray">
          <a:xfrm>
            <a:off x="1143000" y="3429000"/>
            <a:ext cx="3276600" cy="276999"/>
          </a:xfrm>
          <a:prstGeom prst="rect">
            <a:avLst/>
          </a:prstGeom>
          <a:noFill/>
          <a:ln w="9525">
            <a:noFill/>
            <a:miter lim="800000"/>
            <a:headEnd/>
            <a:tailEnd/>
          </a:ln>
          <a:effectLst/>
        </p:spPr>
        <p:txBody>
          <a:bodyPr wrap="square">
            <a:spAutoFit/>
          </a:bodyPr>
          <a:lstStyle/>
          <a:p>
            <a:r>
              <a:rPr lang="en-US" sz="1200" b="1" dirty="0" smtClean="0">
                <a:solidFill>
                  <a:srgbClr val="0000FF"/>
                </a:solidFill>
                <a:latin typeface="Arial Narrow" pitchFamily="34" charset="0"/>
              </a:rPr>
              <a:t>Names set by </a:t>
            </a:r>
            <a:r>
              <a:rPr lang="en-US" sz="1200" b="1" dirty="0" err="1" smtClean="0">
                <a:solidFill>
                  <a:srgbClr val="0000FF"/>
                </a:solidFill>
                <a:latin typeface="Arial Narrow" pitchFamily="34" charset="0"/>
              </a:rPr>
              <a:t>setRandomStyles</a:t>
            </a:r>
            <a:r>
              <a:rPr lang="en-US" sz="1200" b="1" dirty="0" smtClean="0">
                <a:solidFill>
                  <a:srgbClr val="0000FF"/>
                </a:solidFill>
                <a:latin typeface="Arial Narrow" pitchFamily="34" charset="0"/>
              </a:rPr>
              <a:t> function</a:t>
            </a:r>
            <a:endParaRPr lang="en-US" sz="1200" b="1" dirty="0">
              <a:solidFill>
                <a:srgbClr val="0000FF"/>
              </a:solidFill>
              <a:latin typeface="Arial Narrow" pitchFamily="34" charset="0"/>
            </a:endParaRPr>
          </a:p>
        </p:txBody>
      </p:sp>
      <p:sp>
        <p:nvSpPr>
          <p:cNvPr id="11" name="Line 5"/>
          <p:cNvSpPr>
            <a:spLocks noChangeShapeType="1"/>
          </p:cNvSpPr>
          <p:nvPr/>
        </p:nvSpPr>
        <p:spPr bwMode="ltGray">
          <a:xfrm flipH="1" flipV="1">
            <a:off x="1219200" y="2486798"/>
            <a:ext cx="152400" cy="942201"/>
          </a:xfrm>
          <a:prstGeom prst="line">
            <a:avLst/>
          </a:prstGeom>
          <a:noFill/>
          <a:ln w="9525">
            <a:solidFill>
              <a:srgbClr val="0000FF"/>
            </a:solidFill>
            <a:round/>
            <a:headEnd/>
            <a:tailEnd type="triangle" w="med" len="med"/>
          </a:ln>
          <a:effectLst/>
        </p:spPr>
        <p:txBody>
          <a:bodyPr wrap="square">
            <a:spAutoFit/>
          </a:bodyPr>
          <a:lstStyle/>
          <a:p>
            <a:endParaRPr lang="en-US"/>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Randomizing Colors (HTML)</a:t>
            </a:r>
            <a:endParaRPr lang="en-US" dirty="0"/>
          </a:p>
        </p:txBody>
      </p:sp>
      <p:sp>
        <p:nvSpPr>
          <p:cNvPr id="3" name="Content Placeholder 2"/>
          <p:cNvSpPr>
            <a:spLocks noGrp="1"/>
          </p:cNvSpPr>
          <p:nvPr>
            <p:ph idx="1"/>
          </p:nvPr>
        </p:nvSpPr>
        <p:spPr/>
        <p:txBody>
          <a:bodyPr/>
          <a:lstStyle/>
          <a:p>
            <a:pPr>
              <a:buNone/>
            </a:pPr>
            <a:r>
              <a:rPr lang="en-US" sz="2100" dirty="0" smtClean="0">
                <a:latin typeface="Courier New" pitchFamily="49" charset="0"/>
                <a:cs typeface="Courier New" pitchFamily="49" charset="0"/>
              </a:rPr>
              <a:t>…</a:t>
            </a:r>
          </a:p>
          <a:p>
            <a:pPr>
              <a:buNone/>
            </a:pPr>
            <a:r>
              <a:rPr lang="en-US" sz="2100" dirty="0" smtClean="0">
                <a:latin typeface="Courier New" pitchFamily="49" charset="0"/>
                <a:cs typeface="Courier New" pitchFamily="49" charset="0"/>
              </a:rPr>
              <a:t>&lt;head&gt;&lt;title&gt;jQuery Basics&lt;/title&gt;</a:t>
            </a:r>
          </a:p>
          <a:p>
            <a:pPr>
              <a:buNone/>
            </a:pPr>
            <a:r>
              <a:rPr lang="en-US" sz="2100" dirty="0" smtClean="0">
                <a:latin typeface="Courier New" pitchFamily="49" charset="0"/>
                <a:cs typeface="Courier New" pitchFamily="49" charset="0"/>
              </a:rPr>
              <a:t>&lt;link </a:t>
            </a:r>
            <a:r>
              <a:rPr lang="en-US" sz="2100" dirty="0" err="1" smtClean="0">
                <a:latin typeface="Courier New" pitchFamily="49" charset="0"/>
                <a:cs typeface="Courier New" pitchFamily="49" charset="0"/>
              </a:rPr>
              <a:t>rel</a:t>
            </a:r>
            <a:r>
              <a:rPr lang="en-US" sz="2100" dirty="0" smtClean="0">
                <a:latin typeface="Courier New" pitchFamily="49" charset="0"/>
                <a:cs typeface="Courier New" pitchFamily="49" charset="0"/>
              </a:rPr>
              <a:t>="</a:t>
            </a:r>
            <a:r>
              <a:rPr lang="en-US" sz="2100" dirty="0" err="1" smtClean="0">
                <a:latin typeface="Courier New" pitchFamily="49" charset="0"/>
                <a:cs typeface="Courier New" pitchFamily="49" charset="0"/>
              </a:rPr>
              <a:t>stylesheet</a:t>
            </a:r>
            <a:r>
              <a:rPr lang="en-US" sz="2100" dirty="0" smtClean="0">
                <a:latin typeface="Courier New" pitchFamily="49" charset="0"/>
                <a:cs typeface="Courier New" pitchFamily="49" charset="0"/>
              </a:rPr>
              <a:t>"</a:t>
            </a:r>
          </a:p>
          <a:p>
            <a:pPr>
              <a:buNone/>
            </a:pPr>
            <a:r>
              <a:rPr lang="en-US" sz="2100" dirty="0" smtClean="0">
                <a:latin typeface="Courier New" pitchFamily="49" charset="0"/>
                <a:cs typeface="Courier New" pitchFamily="49" charset="0"/>
              </a:rPr>
              <a:t>      </a:t>
            </a:r>
            <a:r>
              <a:rPr lang="en-US" sz="2100" dirty="0" err="1" smtClean="0">
                <a:latin typeface="Courier New" pitchFamily="49" charset="0"/>
                <a:cs typeface="Courier New" pitchFamily="49" charset="0"/>
              </a:rPr>
              <a:t>href</a:t>
            </a:r>
            <a:r>
              <a:rPr lang="en-US" sz="2100" dirty="0" smtClean="0">
                <a:latin typeface="Courier New" pitchFamily="49" charset="0"/>
                <a:cs typeface="Courier New" pitchFamily="49" charset="0"/>
              </a:rPr>
              <a:t>="./</a:t>
            </a:r>
            <a:r>
              <a:rPr lang="en-US" sz="2100" dirty="0" err="1" smtClean="0">
                <a:latin typeface="Courier New" pitchFamily="49" charset="0"/>
                <a:cs typeface="Courier New" pitchFamily="49" charset="0"/>
              </a:rPr>
              <a:t>css</a:t>
            </a:r>
            <a:r>
              <a:rPr lang="en-US" sz="2100" dirty="0" smtClean="0">
                <a:latin typeface="Courier New" pitchFamily="49" charset="0"/>
                <a:cs typeface="Courier New" pitchFamily="49" charset="0"/>
              </a:rPr>
              <a:t>/styles.css"</a:t>
            </a:r>
          </a:p>
          <a:p>
            <a:pPr>
              <a:buNone/>
            </a:pPr>
            <a:r>
              <a:rPr lang="en-US" sz="2100" dirty="0" smtClean="0">
                <a:latin typeface="Courier New" pitchFamily="49" charset="0"/>
                <a:cs typeface="Courier New" pitchFamily="49" charset="0"/>
              </a:rPr>
              <a:t>      type="text/</a:t>
            </a:r>
            <a:r>
              <a:rPr lang="en-US" sz="2100" dirty="0" err="1" smtClean="0">
                <a:latin typeface="Courier New" pitchFamily="49" charset="0"/>
                <a:cs typeface="Courier New" pitchFamily="49" charset="0"/>
              </a:rPr>
              <a:t>css</a:t>
            </a:r>
            <a:r>
              <a:rPr lang="en-US" sz="2100" dirty="0" smtClean="0">
                <a:latin typeface="Courier New" pitchFamily="49" charset="0"/>
                <a:cs typeface="Courier New" pitchFamily="49" charset="0"/>
              </a:rPr>
              <a:t>"/&gt;</a:t>
            </a:r>
          </a:p>
          <a:p>
            <a:pPr>
              <a:buNone/>
            </a:pPr>
            <a:r>
              <a:rPr lang="en-US" sz="2100" dirty="0" smtClean="0">
                <a:latin typeface="Courier New" pitchFamily="49" charset="0"/>
                <a:cs typeface="Courier New" pitchFamily="49" charset="0"/>
              </a:rPr>
              <a:t>&lt;script src="./scripts/jquery.js"</a:t>
            </a:r>
          </a:p>
          <a:p>
            <a:pPr>
              <a:buNone/>
            </a:pPr>
            <a:r>
              <a:rPr lang="en-US" sz="2100" dirty="0" smtClean="0">
                <a:latin typeface="Courier New" pitchFamily="49" charset="0"/>
                <a:cs typeface="Courier New" pitchFamily="49" charset="0"/>
              </a:rPr>
              <a:t>        type="text/javascript"&gt;&lt;/script&gt;</a:t>
            </a:r>
          </a:p>
          <a:p>
            <a:pPr>
              <a:buNone/>
            </a:pPr>
            <a:r>
              <a:rPr lang="en-US" sz="2100" dirty="0" smtClean="0">
                <a:latin typeface="Courier New" pitchFamily="49" charset="0"/>
                <a:cs typeface="Courier New" pitchFamily="49" charset="0"/>
              </a:rPr>
              <a:t>&lt;script src="./scripts/jquery-basics.js"</a:t>
            </a:r>
          </a:p>
          <a:p>
            <a:pPr>
              <a:buNone/>
            </a:pPr>
            <a:r>
              <a:rPr lang="en-US" sz="2100" dirty="0" smtClean="0">
                <a:latin typeface="Courier New" pitchFamily="49" charset="0"/>
                <a:cs typeface="Courier New" pitchFamily="49" charset="0"/>
              </a:rPr>
              <a:t>        type="text/javascript"&gt;&lt;/script&gt;</a:t>
            </a:r>
          </a:p>
          <a:p>
            <a:pPr>
              <a:buNone/>
            </a:pPr>
            <a:r>
              <a:rPr lang="en-US" sz="2100" dirty="0" smtClean="0">
                <a:latin typeface="Courier New" pitchFamily="49" charset="0"/>
                <a:cs typeface="Courier New" pitchFamily="49" charset="0"/>
              </a:rPr>
              <a:t>&lt;/head&gt;</a:t>
            </a:r>
            <a:endParaRPr lang="en-US" sz="2100" dirty="0">
              <a:latin typeface="Courier New" pitchFamily="49" charset="0"/>
              <a:cs typeface="Courier New" pitchFamily="49" charset="0"/>
            </a:endParaRPr>
          </a:p>
        </p:txBody>
      </p:sp>
      <p:sp>
        <p:nvSpPr>
          <p:cNvPr id="4" name="Slide Number Placeholder 3"/>
          <p:cNvSpPr>
            <a:spLocks noGrp="1"/>
          </p:cNvSpPr>
          <p:nvPr>
            <p:ph type="sldNum" sz="quarter" idx="10"/>
          </p:nvPr>
        </p:nvSpPr>
        <p:spPr/>
        <p:txBody>
          <a:bodyPr/>
          <a:lstStyle/>
          <a:p>
            <a:fld id="{15A07B82-CC66-462C-8A50-3A29B43DABFB}" type="slidenum">
              <a:rPr lang="en-US" altLang="en-US" smtClean="0"/>
              <a:pPr/>
              <a:t>14</a:t>
            </a:fld>
            <a:endParaRPr lang="en-US" altLang="en-US">
              <a:solidFill>
                <a:schemeClr val="accent2"/>
              </a:solidFill>
            </a:endParaRPr>
          </a:p>
        </p:txBody>
      </p:sp>
      <p:sp>
        <p:nvSpPr>
          <p:cNvPr id="7" name="Text Box 4"/>
          <p:cNvSpPr txBox="1">
            <a:spLocks noChangeArrowheads="1"/>
          </p:cNvSpPr>
          <p:nvPr/>
        </p:nvSpPr>
        <p:spPr bwMode="ltGray">
          <a:xfrm>
            <a:off x="5334000" y="2590800"/>
            <a:ext cx="3276600" cy="276999"/>
          </a:xfrm>
          <a:prstGeom prst="rect">
            <a:avLst/>
          </a:prstGeom>
          <a:noFill/>
          <a:ln w="9525">
            <a:noFill/>
            <a:miter lim="800000"/>
            <a:headEnd/>
            <a:tailEnd/>
          </a:ln>
          <a:effectLst/>
        </p:spPr>
        <p:txBody>
          <a:bodyPr wrap="square">
            <a:spAutoFit/>
          </a:bodyPr>
          <a:lstStyle/>
          <a:p>
            <a:r>
              <a:rPr lang="en-US" sz="1200" b="1" dirty="0" smtClean="0">
                <a:solidFill>
                  <a:srgbClr val="0000FF"/>
                </a:solidFill>
                <a:latin typeface="Arial Narrow" pitchFamily="34" charset="0"/>
              </a:rPr>
              <a:t>Renamed from jquery-1.3.2.min.js</a:t>
            </a:r>
            <a:endParaRPr lang="en-US" sz="1200" b="1" dirty="0">
              <a:solidFill>
                <a:srgbClr val="0000FF"/>
              </a:solidFill>
              <a:latin typeface="Arial Narrow" pitchFamily="34" charset="0"/>
            </a:endParaRPr>
          </a:p>
        </p:txBody>
      </p:sp>
      <p:sp>
        <p:nvSpPr>
          <p:cNvPr id="8" name="Line 5"/>
          <p:cNvSpPr>
            <a:spLocks noChangeShapeType="1"/>
          </p:cNvSpPr>
          <p:nvPr/>
        </p:nvSpPr>
        <p:spPr bwMode="ltGray">
          <a:xfrm flipH="1">
            <a:off x="5257800" y="2819401"/>
            <a:ext cx="533400" cy="381000"/>
          </a:xfrm>
          <a:prstGeom prst="line">
            <a:avLst/>
          </a:prstGeom>
          <a:noFill/>
          <a:ln w="9525">
            <a:solidFill>
              <a:srgbClr val="0000FF"/>
            </a:solidFill>
            <a:round/>
            <a:headEnd/>
            <a:tailEnd type="triangle" w="med" len="med"/>
          </a:ln>
          <a:effectLst/>
        </p:spPr>
        <p:txBody>
          <a:bodyPr wrap="square">
            <a:spAutoFit/>
          </a:bodyPr>
          <a:lstStyle/>
          <a:p>
            <a:endParaRPr lang="en-US"/>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Randomizing Colors (HTML Continued)</a:t>
            </a:r>
            <a:endParaRPr lang="en-US" dirty="0"/>
          </a:p>
        </p:txBody>
      </p:sp>
      <p:sp>
        <p:nvSpPr>
          <p:cNvPr id="3" name="Content Placeholder 2"/>
          <p:cNvSpPr>
            <a:spLocks noGrp="1"/>
          </p:cNvSpPr>
          <p:nvPr>
            <p:ph idx="1"/>
          </p:nvPr>
        </p:nvSpPr>
        <p:spPr/>
        <p:txBody>
          <a:bodyPr/>
          <a:lstStyle/>
          <a:p>
            <a:pPr>
              <a:buNone/>
            </a:pPr>
            <a:r>
              <a:rPr lang="en-US" sz="2100" dirty="0" smtClean="0">
                <a:latin typeface="Courier New" pitchFamily="49" charset="0"/>
                <a:cs typeface="Courier New" pitchFamily="49" charset="0"/>
              </a:rPr>
              <a:t>…</a:t>
            </a:r>
          </a:p>
          <a:p>
            <a:pPr>
              <a:buNone/>
            </a:pPr>
            <a:r>
              <a:rPr lang="en-US" sz="2100" dirty="0" smtClean="0">
                <a:latin typeface="Courier New" pitchFamily="49" charset="0"/>
                <a:cs typeface="Courier New" pitchFamily="49" charset="0"/>
              </a:rPr>
              <a:t>&lt;h3&gt;</a:t>
            </a:r>
            <a:r>
              <a:rPr lang="en-US" sz="2100" dirty="0" err="1" smtClean="0">
                <a:latin typeface="Courier New" pitchFamily="49" charset="0"/>
                <a:cs typeface="Courier New" pitchFamily="49" charset="0"/>
              </a:rPr>
              <a:t>Foo</a:t>
            </a:r>
            <a:r>
              <a:rPr lang="en-US" sz="2100" dirty="0" smtClean="0">
                <a:latin typeface="Courier New" pitchFamily="49" charset="0"/>
                <a:cs typeface="Courier New" pitchFamily="49" charset="0"/>
              </a:rPr>
              <a:t>, bar, </a:t>
            </a:r>
            <a:r>
              <a:rPr lang="en-US" sz="2100" dirty="0" err="1" smtClean="0">
                <a:latin typeface="Courier New" pitchFamily="49" charset="0"/>
                <a:cs typeface="Courier New" pitchFamily="49" charset="0"/>
              </a:rPr>
              <a:t>baz</a:t>
            </a:r>
            <a:r>
              <a:rPr lang="en-US" sz="2100" dirty="0" smtClean="0">
                <a:latin typeface="Courier New" pitchFamily="49" charset="0"/>
                <a:cs typeface="Courier New" pitchFamily="49" charset="0"/>
              </a:rPr>
              <a:t>&lt;/h3&gt;</a:t>
            </a:r>
          </a:p>
          <a:p>
            <a:pPr>
              <a:buNone/>
            </a:pPr>
            <a:r>
              <a:rPr lang="en-US" sz="2100" dirty="0" smtClean="0">
                <a:latin typeface="Courier New" pitchFamily="49" charset="0"/>
                <a:cs typeface="Courier New" pitchFamily="49" charset="0"/>
              </a:rPr>
              <a:t>&lt;h3&gt;Blah, blah, blah&lt;/h3&gt;</a:t>
            </a:r>
          </a:p>
          <a:p>
            <a:pPr>
              <a:buNone/>
            </a:pPr>
            <a:r>
              <a:rPr lang="en-US" sz="2100" dirty="0" smtClean="0">
                <a:latin typeface="Courier New" pitchFamily="49" charset="0"/>
                <a:cs typeface="Courier New" pitchFamily="49" charset="0"/>
              </a:rPr>
              <a:t>&lt;h3&gt;</a:t>
            </a:r>
            <a:r>
              <a:rPr lang="en-US" sz="2100" dirty="0" err="1" smtClean="0">
                <a:latin typeface="Courier New" pitchFamily="49" charset="0"/>
                <a:cs typeface="Courier New" pitchFamily="49" charset="0"/>
              </a:rPr>
              <a:t>Yadda</a:t>
            </a:r>
            <a:r>
              <a:rPr lang="en-US" sz="2100" dirty="0" smtClean="0">
                <a:latin typeface="Courier New" pitchFamily="49" charset="0"/>
                <a:cs typeface="Courier New" pitchFamily="49" charset="0"/>
              </a:rPr>
              <a:t>, </a:t>
            </a:r>
            <a:r>
              <a:rPr lang="en-US" sz="2100" dirty="0" err="1" smtClean="0">
                <a:latin typeface="Courier New" pitchFamily="49" charset="0"/>
                <a:cs typeface="Courier New" pitchFamily="49" charset="0"/>
              </a:rPr>
              <a:t>yadda</a:t>
            </a:r>
            <a:r>
              <a:rPr lang="en-US" sz="2100" dirty="0" smtClean="0">
                <a:latin typeface="Courier New" pitchFamily="49" charset="0"/>
                <a:cs typeface="Courier New" pitchFamily="49" charset="0"/>
              </a:rPr>
              <a:t>, </a:t>
            </a:r>
            <a:r>
              <a:rPr lang="en-US" sz="2100" dirty="0" err="1" smtClean="0">
                <a:latin typeface="Courier New" pitchFamily="49" charset="0"/>
                <a:cs typeface="Courier New" pitchFamily="49" charset="0"/>
              </a:rPr>
              <a:t>yadda</a:t>
            </a:r>
            <a:r>
              <a:rPr lang="en-US" sz="2100" dirty="0" smtClean="0">
                <a:latin typeface="Courier New" pitchFamily="49" charset="0"/>
                <a:cs typeface="Courier New" pitchFamily="49" charset="0"/>
              </a:rPr>
              <a:t>&lt;/h3&gt;</a:t>
            </a:r>
          </a:p>
          <a:p>
            <a:pPr>
              <a:buNone/>
            </a:pPr>
            <a:r>
              <a:rPr lang="en-US" sz="2100" dirty="0" smtClean="0">
                <a:latin typeface="Courier New" pitchFamily="49" charset="0"/>
                <a:cs typeface="Courier New" pitchFamily="49" charset="0"/>
              </a:rPr>
              <a:t>&lt;h3&gt;</a:t>
            </a:r>
            <a:r>
              <a:rPr lang="en-US" sz="2100" dirty="0" err="1" smtClean="0">
                <a:latin typeface="Courier New" pitchFamily="49" charset="0"/>
                <a:cs typeface="Courier New" pitchFamily="49" charset="0"/>
              </a:rPr>
              <a:t>Foo</a:t>
            </a:r>
            <a:r>
              <a:rPr lang="en-US" sz="2100" dirty="0" smtClean="0">
                <a:latin typeface="Courier New" pitchFamily="49" charset="0"/>
                <a:cs typeface="Courier New" pitchFamily="49" charset="0"/>
              </a:rPr>
              <a:t>, bar, </a:t>
            </a:r>
            <a:r>
              <a:rPr lang="en-US" sz="2100" dirty="0" err="1" smtClean="0">
                <a:latin typeface="Courier New" pitchFamily="49" charset="0"/>
                <a:cs typeface="Courier New" pitchFamily="49" charset="0"/>
              </a:rPr>
              <a:t>baz</a:t>
            </a:r>
            <a:r>
              <a:rPr lang="en-US" sz="2100" dirty="0" smtClean="0">
                <a:latin typeface="Courier New" pitchFamily="49" charset="0"/>
                <a:cs typeface="Courier New" pitchFamily="49" charset="0"/>
              </a:rPr>
              <a:t>&lt;/h3&gt;</a:t>
            </a:r>
          </a:p>
          <a:p>
            <a:pPr>
              <a:buNone/>
            </a:pPr>
            <a:r>
              <a:rPr lang="en-US" sz="2100" dirty="0" smtClean="0">
                <a:latin typeface="Courier New" pitchFamily="49" charset="0"/>
                <a:cs typeface="Courier New" pitchFamily="49" charset="0"/>
              </a:rPr>
              <a:t>&lt;h3&gt;Blah, blah, blah&lt;/h3&gt;</a:t>
            </a:r>
          </a:p>
          <a:p>
            <a:pPr>
              <a:buNone/>
            </a:pPr>
            <a:r>
              <a:rPr lang="en-US" sz="2100" dirty="0" smtClean="0">
                <a:latin typeface="Courier New" pitchFamily="49" charset="0"/>
                <a:cs typeface="Courier New" pitchFamily="49" charset="0"/>
              </a:rPr>
              <a:t>&lt;h3&gt;</a:t>
            </a:r>
            <a:r>
              <a:rPr lang="en-US" sz="2100" dirty="0" err="1" smtClean="0">
                <a:latin typeface="Courier New" pitchFamily="49" charset="0"/>
                <a:cs typeface="Courier New" pitchFamily="49" charset="0"/>
              </a:rPr>
              <a:t>Yadda</a:t>
            </a:r>
            <a:r>
              <a:rPr lang="en-US" sz="2100" dirty="0" smtClean="0">
                <a:latin typeface="Courier New" pitchFamily="49" charset="0"/>
                <a:cs typeface="Courier New" pitchFamily="49" charset="0"/>
              </a:rPr>
              <a:t>, </a:t>
            </a:r>
            <a:r>
              <a:rPr lang="en-US" sz="2100" dirty="0" err="1" smtClean="0">
                <a:latin typeface="Courier New" pitchFamily="49" charset="0"/>
                <a:cs typeface="Courier New" pitchFamily="49" charset="0"/>
              </a:rPr>
              <a:t>yadda</a:t>
            </a:r>
            <a:r>
              <a:rPr lang="en-US" sz="2100" dirty="0" smtClean="0">
                <a:latin typeface="Courier New" pitchFamily="49" charset="0"/>
                <a:cs typeface="Courier New" pitchFamily="49" charset="0"/>
              </a:rPr>
              <a:t>, </a:t>
            </a:r>
            <a:r>
              <a:rPr lang="en-US" sz="2100" dirty="0" err="1" smtClean="0">
                <a:latin typeface="Courier New" pitchFamily="49" charset="0"/>
                <a:cs typeface="Courier New" pitchFamily="49" charset="0"/>
              </a:rPr>
              <a:t>yadda</a:t>
            </a:r>
            <a:r>
              <a:rPr lang="en-US" sz="2100" dirty="0" smtClean="0">
                <a:latin typeface="Courier New" pitchFamily="49" charset="0"/>
                <a:cs typeface="Courier New" pitchFamily="49" charset="0"/>
              </a:rPr>
              <a:t>&lt;/h3&gt;</a:t>
            </a:r>
          </a:p>
          <a:p>
            <a:pPr>
              <a:buNone/>
            </a:pPr>
            <a:r>
              <a:rPr lang="en-US" sz="2100" dirty="0" smtClean="0">
                <a:latin typeface="Courier New" pitchFamily="49" charset="0"/>
                <a:cs typeface="Courier New" pitchFamily="49" charset="0"/>
              </a:rPr>
              <a:t>&lt;h3&gt;</a:t>
            </a:r>
            <a:r>
              <a:rPr lang="en-US" sz="2100" dirty="0" err="1" smtClean="0">
                <a:latin typeface="Courier New" pitchFamily="49" charset="0"/>
                <a:cs typeface="Courier New" pitchFamily="49" charset="0"/>
              </a:rPr>
              <a:t>Foo</a:t>
            </a:r>
            <a:r>
              <a:rPr lang="en-US" sz="2100" dirty="0" smtClean="0">
                <a:latin typeface="Courier New" pitchFamily="49" charset="0"/>
                <a:cs typeface="Courier New" pitchFamily="49" charset="0"/>
              </a:rPr>
              <a:t>, bar, </a:t>
            </a:r>
            <a:r>
              <a:rPr lang="en-US" sz="2100" dirty="0" err="1" smtClean="0">
                <a:latin typeface="Courier New" pitchFamily="49" charset="0"/>
                <a:cs typeface="Courier New" pitchFamily="49" charset="0"/>
              </a:rPr>
              <a:t>baz</a:t>
            </a:r>
            <a:r>
              <a:rPr lang="en-US" sz="2100" dirty="0" smtClean="0">
                <a:latin typeface="Courier New" pitchFamily="49" charset="0"/>
                <a:cs typeface="Courier New" pitchFamily="49" charset="0"/>
              </a:rPr>
              <a:t>&lt;/h3&gt;</a:t>
            </a:r>
          </a:p>
          <a:p>
            <a:pPr>
              <a:buNone/>
            </a:pPr>
            <a:r>
              <a:rPr lang="en-US" sz="2100" dirty="0" smtClean="0">
                <a:latin typeface="Courier New" pitchFamily="49" charset="0"/>
                <a:cs typeface="Courier New" pitchFamily="49" charset="0"/>
              </a:rPr>
              <a:t>&lt;h3&gt;Blah, blah, blah&lt;/h3&gt;</a:t>
            </a:r>
          </a:p>
          <a:p>
            <a:pPr>
              <a:buNone/>
            </a:pPr>
            <a:r>
              <a:rPr lang="en-US" sz="2100" dirty="0" smtClean="0">
                <a:latin typeface="Courier New" pitchFamily="49" charset="0"/>
                <a:cs typeface="Courier New" pitchFamily="49" charset="0"/>
              </a:rPr>
              <a:t>&lt;h3&gt;</a:t>
            </a:r>
            <a:r>
              <a:rPr lang="en-US" sz="2100" dirty="0" err="1" smtClean="0">
                <a:latin typeface="Courier New" pitchFamily="49" charset="0"/>
                <a:cs typeface="Courier New" pitchFamily="49" charset="0"/>
              </a:rPr>
              <a:t>Yadda</a:t>
            </a:r>
            <a:r>
              <a:rPr lang="en-US" sz="2100" dirty="0" smtClean="0">
                <a:latin typeface="Courier New" pitchFamily="49" charset="0"/>
                <a:cs typeface="Courier New" pitchFamily="49" charset="0"/>
              </a:rPr>
              <a:t>, </a:t>
            </a:r>
            <a:r>
              <a:rPr lang="en-US" sz="2100" dirty="0" err="1" smtClean="0">
                <a:latin typeface="Courier New" pitchFamily="49" charset="0"/>
                <a:cs typeface="Courier New" pitchFamily="49" charset="0"/>
              </a:rPr>
              <a:t>yadda</a:t>
            </a:r>
            <a:r>
              <a:rPr lang="en-US" sz="2100" dirty="0" smtClean="0">
                <a:latin typeface="Courier New" pitchFamily="49" charset="0"/>
                <a:cs typeface="Courier New" pitchFamily="49" charset="0"/>
              </a:rPr>
              <a:t>, </a:t>
            </a:r>
            <a:r>
              <a:rPr lang="en-US" sz="2100" dirty="0" err="1" smtClean="0">
                <a:latin typeface="Courier New" pitchFamily="49" charset="0"/>
                <a:cs typeface="Courier New" pitchFamily="49" charset="0"/>
              </a:rPr>
              <a:t>yadda</a:t>
            </a:r>
            <a:r>
              <a:rPr lang="en-US" sz="2100" dirty="0" smtClean="0">
                <a:latin typeface="Courier New" pitchFamily="49" charset="0"/>
                <a:cs typeface="Courier New" pitchFamily="49" charset="0"/>
              </a:rPr>
              <a:t>&lt;/h3&gt;</a:t>
            </a:r>
          </a:p>
          <a:p>
            <a:pPr>
              <a:buNone/>
            </a:pPr>
            <a:r>
              <a:rPr lang="en-US" sz="2100" dirty="0" smtClean="0">
                <a:latin typeface="Courier New" pitchFamily="49" charset="0"/>
                <a:cs typeface="Courier New" pitchFamily="49" charset="0"/>
              </a:rPr>
              <a:t>&lt;form action="#"&gt;</a:t>
            </a:r>
          </a:p>
          <a:p>
            <a:pPr>
              <a:buNone/>
            </a:pPr>
            <a:r>
              <a:rPr lang="en-US" sz="2100" dirty="0" smtClean="0">
                <a:latin typeface="Courier New" pitchFamily="49" charset="0"/>
                <a:cs typeface="Courier New" pitchFamily="49" charset="0"/>
              </a:rPr>
              <a:t>  &lt;input type="button" </a:t>
            </a:r>
            <a:r>
              <a:rPr lang="en-US" sz="2100" dirty="0" smtClean="0">
                <a:solidFill>
                  <a:srgbClr val="FF0000"/>
                </a:solidFill>
                <a:latin typeface="Courier New" pitchFamily="49" charset="0"/>
                <a:cs typeface="Courier New" pitchFamily="49" charset="0"/>
              </a:rPr>
              <a:t>id="button1"</a:t>
            </a:r>
          </a:p>
          <a:p>
            <a:pPr>
              <a:buNone/>
            </a:pPr>
            <a:r>
              <a:rPr lang="en-US" sz="2100" dirty="0" smtClean="0">
                <a:latin typeface="Courier New" pitchFamily="49" charset="0"/>
                <a:cs typeface="Courier New" pitchFamily="49" charset="0"/>
              </a:rPr>
              <a:t>         value="Randomize Headings"/&gt;</a:t>
            </a:r>
          </a:p>
          <a:p>
            <a:pPr>
              <a:buNone/>
            </a:pPr>
            <a:r>
              <a:rPr lang="en-US" sz="2100" dirty="0" smtClean="0">
                <a:latin typeface="Courier New" pitchFamily="49" charset="0"/>
                <a:cs typeface="Courier New" pitchFamily="49" charset="0"/>
              </a:rPr>
              <a:t>  &lt;input type="button" </a:t>
            </a:r>
            <a:r>
              <a:rPr lang="en-US" sz="2100" dirty="0" smtClean="0">
                <a:solidFill>
                  <a:srgbClr val="FF0000"/>
                </a:solidFill>
                <a:latin typeface="Courier New" pitchFamily="49" charset="0"/>
                <a:cs typeface="Courier New" pitchFamily="49" charset="0"/>
              </a:rPr>
              <a:t>id="button2"</a:t>
            </a:r>
          </a:p>
          <a:p>
            <a:pPr>
              <a:buNone/>
            </a:pPr>
            <a:r>
              <a:rPr lang="en-US" sz="2100" dirty="0" smtClean="0">
                <a:latin typeface="Courier New" pitchFamily="49" charset="0"/>
                <a:cs typeface="Courier New" pitchFamily="49" charset="0"/>
              </a:rPr>
              <a:t>         value="Revert Headings"/&gt;</a:t>
            </a:r>
          </a:p>
          <a:p>
            <a:pPr>
              <a:buNone/>
            </a:pPr>
            <a:r>
              <a:rPr lang="en-US" sz="2100" dirty="0" smtClean="0">
                <a:latin typeface="Courier New" pitchFamily="49" charset="0"/>
                <a:cs typeface="Courier New" pitchFamily="49" charset="0"/>
              </a:rPr>
              <a:t>&lt;/form&gt; …</a:t>
            </a:r>
            <a:endParaRPr lang="en-US" sz="2100" dirty="0">
              <a:latin typeface="Courier New" pitchFamily="49" charset="0"/>
              <a:cs typeface="Courier New" pitchFamily="49" charset="0"/>
            </a:endParaRPr>
          </a:p>
        </p:txBody>
      </p:sp>
      <p:sp>
        <p:nvSpPr>
          <p:cNvPr id="4" name="Slide Number Placeholder 3"/>
          <p:cNvSpPr>
            <a:spLocks noGrp="1"/>
          </p:cNvSpPr>
          <p:nvPr>
            <p:ph type="sldNum" sz="quarter" idx="10"/>
          </p:nvPr>
        </p:nvSpPr>
        <p:spPr/>
        <p:txBody>
          <a:bodyPr/>
          <a:lstStyle/>
          <a:p>
            <a:fld id="{15A07B82-CC66-462C-8A50-3A29B43DABFB}" type="slidenum">
              <a:rPr lang="en-US" altLang="en-US" smtClean="0"/>
              <a:pPr/>
              <a:t>15</a:t>
            </a:fld>
            <a:endParaRPr lang="en-US" altLang="en-US">
              <a:solidFill>
                <a:schemeClr val="accent2"/>
              </a:solidFill>
            </a:endParaRPr>
          </a:p>
        </p:txBody>
      </p:sp>
      <p:sp>
        <p:nvSpPr>
          <p:cNvPr id="5" name="Text Box 4"/>
          <p:cNvSpPr txBox="1">
            <a:spLocks noChangeArrowheads="1"/>
          </p:cNvSpPr>
          <p:nvPr/>
        </p:nvSpPr>
        <p:spPr bwMode="ltGray">
          <a:xfrm>
            <a:off x="6553200" y="4343400"/>
            <a:ext cx="1828800" cy="461665"/>
          </a:xfrm>
          <a:prstGeom prst="rect">
            <a:avLst/>
          </a:prstGeom>
          <a:noFill/>
          <a:ln w="9525">
            <a:noFill/>
            <a:miter lim="800000"/>
            <a:headEnd/>
            <a:tailEnd/>
          </a:ln>
          <a:effectLst/>
        </p:spPr>
        <p:txBody>
          <a:bodyPr wrap="square">
            <a:spAutoFit/>
          </a:bodyPr>
          <a:lstStyle/>
          <a:p>
            <a:r>
              <a:rPr lang="en-US" sz="1200" b="1" dirty="0" smtClean="0">
                <a:solidFill>
                  <a:srgbClr val="0000FF"/>
                </a:solidFill>
                <a:latin typeface="Arial Narrow" pitchFamily="34" charset="0"/>
              </a:rPr>
              <a:t>The ids to which click handlers were attached.</a:t>
            </a:r>
            <a:endParaRPr lang="en-US" sz="1200" b="1" dirty="0">
              <a:solidFill>
                <a:srgbClr val="0000FF"/>
              </a:solidFill>
              <a:latin typeface="Arial Narrow" pitchFamily="34" charset="0"/>
            </a:endParaRPr>
          </a:p>
        </p:txBody>
      </p:sp>
      <p:sp>
        <p:nvSpPr>
          <p:cNvPr id="6" name="Line 5"/>
          <p:cNvSpPr>
            <a:spLocks noChangeShapeType="1"/>
          </p:cNvSpPr>
          <p:nvPr/>
        </p:nvSpPr>
        <p:spPr bwMode="ltGray">
          <a:xfrm flipH="1">
            <a:off x="6172200" y="4724398"/>
            <a:ext cx="457200" cy="457201"/>
          </a:xfrm>
          <a:prstGeom prst="line">
            <a:avLst/>
          </a:prstGeom>
          <a:noFill/>
          <a:ln w="9525">
            <a:solidFill>
              <a:srgbClr val="0000FF"/>
            </a:solidFill>
            <a:round/>
            <a:headEnd/>
            <a:tailEnd type="triangle" w="med" len="med"/>
          </a:ln>
          <a:effectLst/>
        </p:spPr>
        <p:txBody>
          <a:bodyPr wrap="square">
            <a:spAutoFit/>
          </a:bodyPr>
          <a:lstStyle/>
          <a:p>
            <a:endParaRPr lang="en-US"/>
          </a:p>
        </p:txBody>
      </p:sp>
      <p:sp>
        <p:nvSpPr>
          <p:cNvPr id="7" name="Line 5"/>
          <p:cNvSpPr>
            <a:spLocks noChangeShapeType="1"/>
          </p:cNvSpPr>
          <p:nvPr/>
        </p:nvSpPr>
        <p:spPr bwMode="ltGray">
          <a:xfrm flipH="1">
            <a:off x="6096000" y="4724400"/>
            <a:ext cx="533400" cy="1066800"/>
          </a:xfrm>
          <a:prstGeom prst="line">
            <a:avLst/>
          </a:prstGeom>
          <a:noFill/>
          <a:ln w="9525">
            <a:solidFill>
              <a:srgbClr val="0000FF"/>
            </a:solidFill>
            <a:round/>
            <a:headEnd/>
            <a:tailEnd type="triangle" w="med" len="med"/>
          </a:ln>
          <a:effectLst/>
        </p:spPr>
        <p:txBody>
          <a:bodyPr wrap="square">
            <a:spAutoFit/>
          </a:bodyPr>
          <a:lstStyle/>
          <a:p>
            <a:endParaRPr lang="en-US"/>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Randomizing Colors (Results)</a:t>
            </a:r>
            <a:endParaRPr lang="en-US" dirty="0"/>
          </a:p>
        </p:txBody>
      </p:sp>
      <p:sp>
        <p:nvSpPr>
          <p:cNvPr id="4" name="Slide Number Placeholder 3"/>
          <p:cNvSpPr>
            <a:spLocks noGrp="1"/>
          </p:cNvSpPr>
          <p:nvPr>
            <p:ph type="sldNum" sz="quarter" idx="10"/>
          </p:nvPr>
        </p:nvSpPr>
        <p:spPr/>
        <p:txBody>
          <a:bodyPr/>
          <a:lstStyle/>
          <a:p>
            <a:fld id="{15A07B82-CC66-462C-8A50-3A29B43DABFB}" type="slidenum">
              <a:rPr lang="en-US" altLang="en-US" smtClean="0"/>
              <a:pPr/>
              <a:t>16</a:t>
            </a:fld>
            <a:endParaRPr lang="en-US" altLang="en-US">
              <a:solidFill>
                <a:schemeClr val="accent2"/>
              </a:solidFill>
            </a:endParaRPr>
          </a:p>
        </p:txBody>
      </p:sp>
      <p:pic>
        <p:nvPicPr>
          <p:cNvPr id="5" name="Picture 4" descr="jquery-basics-1.jpg"/>
          <p:cNvPicPr>
            <a:picLocks noChangeAspect="1"/>
          </p:cNvPicPr>
          <p:nvPr/>
        </p:nvPicPr>
        <p:blipFill>
          <a:blip r:embed="rId2" cstate="print"/>
          <a:stretch>
            <a:fillRect/>
          </a:stretch>
        </p:blipFill>
        <p:spPr>
          <a:xfrm>
            <a:off x="609600" y="1447800"/>
            <a:ext cx="4617720" cy="4625340"/>
          </a:xfrm>
          <a:prstGeom prst="rect">
            <a:avLst/>
          </a:prstGeom>
        </p:spPr>
      </p:pic>
      <p:sp>
        <p:nvSpPr>
          <p:cNvPr id="7" name="Text Box 4"/>
          <p:cNvSpPr txBox="1">
            <a:spLocks noChangeArrowheads="1"/>
          </p:cNvSpPr>
          <p:nvPr/>
        </p:nvSpPr>
        <p:spPr bwMode="ltGray">
          <a:xfrm>
            <a:off x="762000" y="6477000"/>
            <a:ext cx="3581400" cy="276999"/>
          </a:xfrm>
          <a:prstGeom prst="rect">
            <a:avLst/>
          </a:prstGeom>
          <a:noFill/>
          <a:ln w="9525">
            <a:noFill/>
            <a:miter lim="800000"/>
            <a:headEnd/>
            <a:tailEnd/>
          </a:ln>
          <a:effectLst/>
        </p:spPr>
        <p:txBody>
          <a:bodyPr wrap="square">
            <a:spAutoFit/>
          </a:bodyPr>
          <a:lstStyle/>
          <a:p>
            <a:r>
              <a:rPr lang="en-US" sz="1200" b="1" dirty="0" smtClean="0">
                <a:solidFill>
                  <a:srgbClr val="0000FF"/>
                </a:solidFill>
                <a:latin typeface="Arial Narrow" pitchFamily="34" charset="0"/>
              </a:rPr>
              <a:t>When page originally loaded, or after “Revert Headings”</a:t>
            </a:r>
            <a:endParaRPr lang="en-US" sz="1200" b="1" dirty="0">
              <a:solidFill>
                <a:srgbClr val="0000FF"/>
              </a:solidFill>
              <a:latin typeface="Arial Narrow" pitchFamily="34" charset="0"/>
            </a:endParaRPr>
          </a:p>
        </p:txBody>
      </p:sp>
      <p:sp>
        <p:nvSpPr>
          <p:cNvPr id="8" name="Line 5"/>
          <p:cNvSpPr>
            <a:spLocks noChangeShapeType="1"/>
          </p:cNvSpPr>
          <p:nvPr/>
        </p:nvSpPr>
        <p:spPr bwMode="ltGray">
          <a:xfrm flipV="1">
            <a:off x="2362200" y="6172199"/>
            <a:ext cx="152400" cy="332601"/>
          </a:xfrm>
          <a:prstGeom prst="line">
            <a:avLst/>
          </a:prstGeom>
          <a:noFill/>
          <a:ln w="9525">
            <a:solidFill>
              <a:srgbClr val="0000FF"/>
            </a:solidFill>
            <a:round/>
            <a:headEnd/>
            <a:tailEnd type="triangle" w="med" len="med"/>
          </a:ln>
          <a:effectLst/>
        </p:spPr>
        <p:txBody>
          <a:bodyPr wrap="square">
            <a:spAutoFit/>
          </a:bodyPr>
          <a:lstStyle/>
          <a:p>
            <a:endParaRPr lang="en-US"/>
          </a:p>
        </p:txBody>
      </p:sp>
      <p:sp>
        <p:nvSpPr>
          <p:cNvPr id="9" name="Text Box 4"/>
          <p:cNvSpPr txBox="1">
            <a:spLocks noChangeArrowheads="1"/>
          </p:cNvSpPr>
          <p:nvPr/>
        </p:nvSpPr>
        <p:spPr bwMode="ltGray">
          <a:xfrm>
            <a:off x="5562600" y="1524000"/>
            <a:ext cx="3581400" cy="461665"/>
          </a:xfrm>
          <a:prstGeom prst="rect">
            <a:avLst/>
          </a:prstGeom>
          <a:noFill/>
          <a:ln w="9525">
            <a:noFill/>
            <a:miter lim="800000"/>
            <a:headEnd/>
            <a:tailEnd/>
          </a:ln>
          <a:effectLst/>
        </p:spPr>
        <p:txBody>
          <a:bodyPr wrap="square">
            <a:spAutoFit/>
          </a:bodyPr>
          <a:lstStyle/>
          <a:p>
            <a:r>
              <a:rPr lang="en-US" sz="1200" b="1" dirty="0" smtClean="0">
                <a:solidFill>
                  <a:srgbClr val="0000FF"/>
                </a:solidFill>
                <a:latin typeface="Arial Narrow" pitchFamily="34" charset="0"/>
              </a:rPr>
              <a:t>After “Randomize Headings”. Some headings turned green, then gradually disappeared.</a:t>
            </a:r>
            <a:endParaRPr lang="en-US" sz="1200" b="1" dirty="0">
              <a:solidFill>
                <a:srgbClr val="0000FF"/>
              </a:solidFill>
              <a:latin typeface="Arial Narrow" pitchFamily="34" charset="0"/>
            </a:endParaRPr>
          </a:p>
        </p:txBody>
      </p:sp>
      <p:sp>
        <p:nvSpPr>
          <p:cNvPr id="10" name="Line 5"/>
          <p:cNvSpPr>
            <a:spLocks noChangeShapeType="1"/>
          </p:cNvSpPr>
          <p:nvPr/>
        </p:nvSpPr>
        <p:spPr bwMode="ltGray">
          <a:xfrm>
            <a:off x="6705600" y="1953064"/>
            <a:ext cx="228600" cy="228600"/>
          </a:xfrm>
          <a:prstGeom prst="line">
            <a:avLst/>
          </a:prstGeom>
          <a:noFill/>
          <a:ln w="9525">
            <a:solidFill>
              <a:srgbClr val="0000FF"/>
            </a:solidFill>
            <a:round/>
            <a:headEnd/>
            <a:tailEnd type="triangle" w="med" len="med"/>
          </a:ln>
          <a:effectLst/>
        </p:spPr>
        <p:txBody>
          <a:bodyPr wrap="square">
            <a:spAutoFit/>
          </a:bodyPr>
          <a:lstStyle/>
          <a:p>
            <a:endParaRPr lang="en-US"/>
          </a:p>
        </p:txBody>
      </p:sp>
      <p:pic>
        <p:nvPicPr>
          <p:cNvPr id="11" name="Picture 10" descr="jquery-basics-2.jpg"/>
          <p:cNvPicPr>
            <a:picLocks noChangeAspect="1"/>
          </p:cNvPicPr>
          <p:nvPr/>
        </p:nvPicPr>
        <p:blipFill>
          <a:blip r:embed="rId3" cstate="print"/>
          <a:stretch>
            <a:fillRect/>
          </a:stretch>
        </p:blipFill>
        <p:spPr>
          <a:xfrm>
            <a:off x="4526280" y="2232660"/>
            <a:ext cx="4617720" cy="4625340"/>
          </a:xfrm>
          <a:prstGeom prst="rect">
            <a:avLst/>
          </a:prstGeom>
        </p:spPr>
      </p:pic>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58562" name="Rectangle 2"/>
          <p:cNvSpPr>
            <a:spLocks noGrp="1" noChangeArrowheads="1"/>
          </p:cNvSpPr>
          <p:nvPr>
            <p:ph type="ctrTitle"/>
          </p:nvPr>
        </p:nvSpPr>
        <p:spPr/>
        <p:txBody>
          <a:bodyPr/>
          <a:lstStyle/>
          <a:p>
            <a:r>
              <a:rPr lang="en-US" dirty="0" smtClean="0"/>
              <a:t>$.ajax: Basics</a:t>
            </a:r>
            <a:endParaRPr lang="en-US"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$.ajax: Basic Syntax</a:t>
            </a:r>
            <a:endParaRPr lang="en-US" dirty="0"/>
          </a:p>
        </p:txBody>
      </p:sp>
      <p:sp>
        <p:nvSpPr>
          <p:cNvPr id="3" name="Content Placeholder 2"/>
          <p:cNvSpPr>
            <a:spLocks noGrp="1"/>
          </p:cNvSpPr>
          <p:nvPr>
            <p:ph idx="1"/>
          </p:nvPr>
        </p:nvSpPr>
        <p:spPr/>
        <p:txBody>
          <a:bodyPr>
            <a:normAutofit/>
          </a:bodyPr>
          <a:lstStyle/>
          <a:p>
            <a:pPr>
              <a:lnSpc>
                <a:spcPct val="100000"/>
              </a:lnSpc>
            </a:pPr>
            <a:r>
              <a:rPr lang="en-US" dirty="0" smtClean="0"/>
              <a:t>$.</a:t>
            </a:r>
            <a:r>
              <a:rPr lang="en-US" dirty="0" err="1" smtClean="0"/>
              <a:t>ajax</a:t>
            </a:r>
            <a:r>
              <a:rPr lang="en-US" dirty="0" smtClean="0"/>
              <a:t>(</a:t>
            </a:r>
            <a:r>
              <a:rPr lang="en-US" dirty="0" err="1" smtClean="0"/>
              <a:t>optionsObject</a:t>
            </a:r>
            <a:r>
              <a:rPr lang="en-US" dirty="0" smtClean="0"/>
              <a:t>)</a:t>
            </a:r>
          </a:p>
          <a:p>
            <a:pPr lvl="1">
              <a:lnSpc>
                <a:spcPct val="100000"/>
              </a:lnSpc>
            </a:pPr>
            <a:r>
              <a:rPr lang="en-US" dirty="0" smtClean="0"/>
              <a:t>Minimal form: $.ajax({</a:t>
            </a:r>
            <a:r>
              <a:rPr lang="en-US" dirty="0" smtClean="0">
                <a:solidFill>
                  <a:srgbClr val="FF0000"/>
                </a:solidFill>
              </a:rPr>
              <a:t>url: </a:t>
            </a:r>
            <a:r>
              <a:rPr lang="en-US" dirty="0" smtClean="0"/>
              <a:t>"address", </a:t>
            </a:r>
            <a:r>
              <a:rPr lang="en-US" dirty="0" smtClean="0">
                <a:solidFill>
                  <a:srgbClr val="FF0000"/>
                </a:solidFill>
              </a:rPr>
              <a:t>success:</a:t>
            </a:r>
            <a:r>
              <a:rPr lang="en-US" dirty="0" smtClean="0"/>
              <a:t> </a:t>
            </a:r>
            <a:r>
              <a:rPr lang="en-US" dirty="0" err="1" smtClean="0"/>
              <a:t>funct</a:t>
            </a:r>
            <a:r>
              <a:rPr lang="en-US" dirty="0" smtClean="0"/>
              <a:t>});</a:t>
            </a:r>
          </a:p>
          <a:p>
            <a:pPr lvl="2">
              <a:lnSpc>
                <a:spcPct val="100000"/>
              </a:lnSpc>
            </a:pPr>
            <a:r>
              <a:rPr lang="en-US" dirty="0" smtClean="0">
                <a:latin typeface="Arial Narrow" pitchFamily="34" charset="0"/>
              </a:rPr>
              <a:t>Don’t forget the “.”. It is $.</a:t>
            </a:r>
            <a:r>
              <a:rPr lang="en-US" dirty="0" err="1" smtClean="0">
                <a:latin typeface="Arial Narrow" pitchFamily="34" charset="0"/>
              </a:rPr>
              <a:t>ajax</a:t>
            </a:r>
            <a:r>
              <a:rPr lang="en-US" dirty="0" smtClean="0">
                <a:latin typeface="Arial Narrow" pitchFamily="34" charset="0"/>
              </a:rPr>
              <a:t>(…), not $</a:t>
            </a:r>
            <a:r>
              <a:rPr lang="en-US" dirty="0" err="1" smtClean="0">
                <a:latin typeface="Arial Narrow" pitchFamily="34" charset="0"/>
              </a:rPr>
              <a:t>ajax</a:t>
            </a:r>
            <a:r>
              <a:rPr lang="en-US" dirty="0" smtClean="0">
                <a:latin typeface="Arial Narrow" pitchFamily="34" charset="0"/>
              </a:rPr>
              <a:t>(…).</a:t>
            </a:r>
          </a:p>
          <a:p>
            <a:pPr lvl="1">
              <a:lnSpc>
                <a:spcPct val="100000"/>
              </a:lnSpc>
            </a:pPr>
            <a:r>
              <a:rPr lang="en-US" dirty="0" smtClean="0"/>
              <a:t>The handler function gets the response text, not the response object. jQuery figures out if it should be plain text or XML from the response type. If you want the handler to get JSON, use </a:t>
            </a:r>
            <a:r>
              <a:rPr lang="en-US" dirty="0" err="1" smtClean="0"/>
              <a:t>dataType</a:t>
            </a:r>
            <a:r>
              <a:rPr lang="en-US" dirty="0" smtClean="0"/>
              <a:t> option</a:t>
            </a:r>
          </a:p>
          <a:p>
            <a:pPr>
              <a:lnSpc>
                <a:spcPct val="100000"/>
              </a:lnSpc>
            </a:pPr>
            <a:r>
              <a:rPr lang="en-US" dirty="0" smtClean="0"/>
              <a:t>Options for $.</a:t>
            </a:r>
            <a:r>
              <a:rPr lang="en-US" dirty="0" err="1" smtClean="0"/>
              <a:t>ajax</a:t>
            </a:r>
            <a:r>
              <a:rPr lang="en-US" dirty="0" smtClean="0"/>
              <a:t>({…})</a:t>
            </a:r>
          </a:p>
          <a:p>
            <a:pPr lvl="1">
              <a:lnSpc>
                <a:spcPct val="100000"/>
              </a:lnSpc>
            </a:pPr>
            <a:r>
              <a:rPr lang="en-US" dirty="0" smtClean="0"/>
              <a:t>Almost-always used</a:t>
            </a:r>
          </a:p>
          <a:p>
            <a:pPr lvl="2">
              <a:lnSpc>
                <a:spcPct val="100000"/>
              </a:lnSpc>
            </a:pPr>
            <a:r>
              <a:rPr lang="en-US" dirty="0" smtClean="0"/>
              <a:t>url, success</a:t>
            </a:r>
          </a:p>
          <a:p>
            <a:pPr lvl="1">
              <a:lnSpc>
                <a:spcPct val="100000"/>
              </a:lnSpc>
            </a:pPr>
            <a:r>
              <a:rPr lang="en-US" dirty="0" smtClean="0"/>
              <a:t>Other common options</a:t>
            </a:r>
          </a:p>
          <a:p>
            <a:pPr lvl="2">
              <a:lnSpc>
                <a:spcPct val="100000"/>
              </a:lnSpc>
            </a:pPr>
            <a:r>
              <a:rPr lang="en-US" dirty="0" smtClean="0"/>
              <a:t>cache, data, dataType, error, type, username, password</a:t>
            </a:r>
          </a:p>
        </p:txBody>
      </p:sp>
      <p:sp>
        <p:nvSpPr>
          <p:cNvPr id="4" name="Slide Number Placeholder 3"/>
          <p:cNvSpPr>
            <a:spLocks noGrp="1"/>
          </p:cNvSpPr>
          <p:nvPr>
            <p:ph type="sldNum" sz="quarter" idx="10"/>
          </p:nvPr>
        </p:nvSpPr>
        <p:spPr/>
        <p:txBody>
          <a:bodyPr/>
          <a:lstStyle/>
          <a:p>
            <a:fld id="{15A07B82-CC66-462C-8A50-3A29B43DABFB}" type="slidenum">
              <a:rPr lang="en-US" altLang="en-US" smtClean="0"/>
              <a:pPr/>
              <a:t>18</a:t>
            </a:fld>
            <a:endParaRPr lang="en-US" altLang="en-US">
              <a:solidFill>
                <a:schemeClr val="accent2"/>
              </a:solidFill>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38434" name="Rectangle 2"/>
          <p:cNvSpPr>
            <a:spLocks noGrp="1" noChangeArrowheads="1"/>
          </p:cNvSpPr>
          <p:nvPr>
            <p:ph type="title"/>
          </p:nvPr>
        </p:nvSpPr>
        <p:spPr/>
        <p:txBody>
          <a:bodyPr/>
          <a:lstStyle/>
          <a:p>
            <a:r>
              <a:rPr lang="en-US" dirty="0" smtClean="0"/>
              <a:t>Data-Centric Ajax </a:t>
            </a:r>
            <a:r>
              <a:rPr lang="en-US" dirty="0"/>
              <a:t>with and without </a:t>
            </a:r>
            <a:r>
              <a:rPr lang="en-US" dirty="0" smtClean="0"/>
              <a:t>Toolkits</a:t>
            </a:r>
            <a:endParaRPr lang="en-US" dirty="0"/>
          </a:p>
        </p:txBody>
      </p:sp>
      <p:sp>
        <p:nvSpPr>
          <p:cNvPr id="1938435" name="Rectangle 3"/>
          <p:cNvSpPr>
            <a:spLocks noGrp="1" noChangeArrowheads="1"/>
          </p:cNvSpPr>
          <p:nvPr>
            <p:ph idx="1"/>
          </p:nvPr>
        </p:nvSpPr>
        <p:spPr/>
        <p:txBody>
          <a:bodyPr>
            <a:normAutofit/>
          </a:bodyPr>
          <a:lstStyle/>
          <a:p>
            <a:r>
              <a:rPr lang="en-US" dirty="0" smtClean="0"/>
              <a:t>With basic JavaScript</a:t>
            </a:r>
            <a:endParaRPr lang="en-US" dirty="0"/>
          </a:p>
          <a:p>
            <a:pPr lvl="1">
              <a:lnSpc>
                <a:spcPct val="100000"/>
              </a:lnSpc>
              <a:buFontTx/>
              <a:buNone/>
            </a:pPr>
            <a:r>
              <a:rPr lang="en-US" sz="1900" b="1" dirty="0" smtClean="0">
                <a:latin typeface="Courier New" pitchFamily="49" charset="0"/>
              </a:rPr>
              <a:t>function getRequestObject() {</a:t>
            </a:r>
          </a:p>
          <a:p>
            <a:pPr lvl="1">
              <a:lnSpc>
                <a:spcPct val="100000"/>
              </a:lnSpc>
              <a:buFontTx/>
              <a:buNone/>
            </a:pPr>
            <a:r>
              <a:rPr lang="en-US" sz="1900" b="1" dirty="0" smtClean="0">
                <a:latin typeface="Courier New" pitchFamily="49" charset="0"/>
              </a:rPr>
              <a:t>  if (</a:t>
            </a:r>
            <a:r>
              <a:rPr lang="en-US" sz="1900" b="1" dirty="0" err="1" smtClean="0">
                <a:latin typeface="Courier New" pitchFamily="49" charset="0"/>
              </a:rPr>
              <a:t>window.XMLHttpRequest</a:t>
            </a:r>
            <a:r>
              <a:rPr lang="en-US" sz="1900" b="1" dirty="0" smtClean="0">
                <a:latin typeface="Courier New" pitchFamily="49" charset="0"/>
              </a:rPr>
              <a:t>) {</a:t>
            </a:r>
          </a:p>
          <a:p>
            <a:pPr lvl="1">
              <a:lnSpc>
                <a:spcPct val="100000"/>
              </a:lnSpc>
              <a:buFontTx/>
              <a:buNone/>
            </a:pPr>
            <a:r>
              <a:rPr lang="en-US" sz="1900" b="1" dirty="0" smtClean="0">
                <a:latin typeface="Courier New" pitchFamily="49" charset="0"/>
              </a:rPr>
              <a:t>    return(new </a:t>
            </a:r>
            <a:r>
              <a:rPr lang="en-US" sz="1900" b="1" dirty="0" err="1" smtClean="0">
                <a:latin typeface="Courier New" pitchFamily="49" charset="0"/>
              </a:rPr>
              <a:t>XMLHttpRequest</a:t>
            </a:r>
            <a:r>
              <a:rPr lang="en-US" sz="1900" b="1" dirty="0" smtClean="0">
                <a:latin typeface="Courier New" pitchFamily="49" charset="0"/>
              </a:rPr>
              <a:t>());</a:t>
            </a:r>
          </a:p>
          <a:p>
            <a:pPr lvl="1">
              <a:lnSpc>
                <a:spcPct val="100000"/>
              </a:lnSpc>
              <a:buFontTx/>
              <a:buNone/>
            </a:pPr>
            <a:r>
              <a:rPr lang="en-US" sz="1900" b="1" dirty="0" smtClean="0">
                <a:latin typeface="Courier New" pitchFamily="49" charset="0"/>
              </a:rPr>
              <a:t>  } else if (</a:t>
            </a:r>
            <a:r>
              <a:rPr lang="en-US" sz="1900" b="1" dirty="0" err="1" smtClean="0">
                <a:latin typeface="Courier New" pitchFamily="49" charset="0"/>
              </a:rPr>
              <a:t>window.ActiveXObject</a:t>
            </a:r>
            <a:r>
              <a:rPr lang="en-US" sz="1900" b="1" dirty="0" smtClean="0">
                <a:latin typeface="Courier New" pitchFamily="49" charset="0"/>
              </a:rPr>
              <a:t>) { </a:t>
            </a:r>
          </a:p>
          <a:p>
            <a:pPr lvl="1">
              <a:lnSpc>
                <a:spcPct val="100000"/>
              </a:lnSpc>
              <a:buFontTx/>
              <a:buNone/>
            </a:pPr>
            <a:r>
              <a:rPr lang="en-US" sz="1900" b="1" dirty="0" smtClean="0">
                <a:latin typeface="Courier New" pitchFamily="49" charset="0"/>
              </a:rPr>
              <a:t>    return(new </a:t>
            </a:r>
            <a:r>
              <a:rPr lang="en-US" sz="1900" b="1" dirty="0" err="1" smtClean="0">
                <a:latin typeface="Courier New" pitchFamily="49" charset="0"/>
              </a:rPr>
              <a:t>ActiveXObject</a:t>
            </a:r>
            <a:r>
              <a:rPr lang="en-US" sz="1900" b="1" dirty="0" smtClean="0">
                <a:latin typeface="Courier New" pitchFamily="49" charset="0"/>
              </a:rPr>
              <a:t>("</a:t>
            </a:r>
            <a:r>
              <a:rPr lang="en-US" sz="1900" b="1" dirty="0" err="1" smtClean="0">
                <a:latin typeface="Courier New" pitchFamily="49" charset="0"/>
              </a:rPr>
              <a:t>Microsoft.XMLHTTP</a:t>
            </a:r>
            <a:r>
              <a:rPr lang="en-US" sz="1900" b="1" dirty="0" smtClean="0">
                <a:latin typeface="Courier New" pitchFamily="49" charset="0"/>
              </a:rPr>
              <a:t>"));</a:t>
            </a:r>
          </a:p>
          <a:p>
            <a:pPr lvl="1">
              <a:lnSpc>
                <a:spcPct val="100000"/>
              </a:lnSpc>
              <a:buFontTx/>
              <a:buNone/>
            </a:pPr>
            <a:r>
              <a:rPr lang="en-US" sz="1900" b="1" dirty="0" smtClean="0">
                <a:latin typeface="Courier New" pitchFamily="49" charset="0"/>
              </a:rPr>
              <a:t>  } else { return(null); }</a:t>
            </a:r>
          </a:p>
          <a:p>
            <a:pPr lvl="1">
              <a:lnSpc>
                <a:spcPct val="100000"/>
              </a:lnSpc>
              <a:buFontTx/>
              <a:buNone/>
            </a:pPr>
            <a:r>
              <a:rPr lang="en-US" sz="1900" b="1" dirty="0" smtClean="0">
                <a:latin typeface="Courier New" pitchFamily="49" charset="0"/>
              </a:rPr>
              <a:t>}</a:t>
            </a:r>
          </a:p>
          <a:p>
            <a:pPr lvl="1">
              <a:lnSpc>
                <a:spcPct val="100000"/>
              </a:lnSpc>
              <a:buFontTx/>
              <a:buNone/>
            </a:pPr>
            <a:r>
              <a:rPr lang="en-US" sz="1900" b="1" dirty="0" smtClean="0">
                <a:latin typeface="Courier New" pitchFamily="49" charset="0"/>
              </a:rPr>
              <a:t>function </a:t>
            </a:r>
            <a:r>
              <a:rPr lang="en-US" sz="1900" b="1" dirty="0" err="1">
                <a:latin typeface="Courier New" pitchFamily="49" charset="0"/>
              </a:rPr>
              <a:t>sendRequest</a:t>
            </a:r>
            <a:r>
              <a:rPr lang="en-US" sz="1900" b="1" dirty="0">
                <a:latin typeface="Courier New" pitchFamily="49" charset="0"/>
              </a:rPr>
              <a:t>() {</a:t>
            </a:r>
          </a:p>
          <a:p>
            <a:pPr lvl="1">
              <a:lnSpc>
                <a:spcPct val="100000"/>
              </a:lnSpc>
              <a:buFontTx/>
              <a:buNone/>
            </a:pPr>
            <a:r>
              <a:rPr lang="en-US" sz="1900" b="1" dirty="0">
                <a:latin typeface="Courier New" pitchFamily="49" charset="0"/>
              </a:rPr>
              <a:t>  var request = getRequestObject();</a:t>
            </a:r>
          </a:p>
          <a:p>
            <a:pPr lvl="1">
              <a:lnSpc>
                <a:spcPct val="100000"/>
              </a:lnSpc>
              <a:buFontTx/>
              <a:buNone/>
            </a:pPr>
            <a:r>
              <a:rPr lang="en-US" sz="1900" b="1" dirty="0">
                <a:latin typeface="Courier New" pitchFamily="49" charset="0"/>
              </a:rPr>
              <a:t>  request.onreadystatechange = </a:t>
            </a:r>
          </a:p>
          <a:p>
            <a:pPr lvl="1">
              <a:lnSpc>
                <a:spcPct val="100000"/>
              </a:lnSpc>
              <a:buFontTx/>
              <a:buNone/>
            </a:pPr>
            <a:r>
              <a:rPr lang="en-US" sz="1900" b="1" dirty="0">
                <a:latin typeface="Courier New" pitchFamily="49" charset="0"/>
              </a:rPr>
              <a:t>    function() { </a:t>
            </a:r>
            <a:r>
              <a:rPr lang="en-US" sz="1900" b="1" dirty="0" err="1" smtClean="0">
                <a:latin typeface="Courier New" pitchFamily="49" charset="0"/>
              </a:rPr>
              <a:t>someFunct</a:t>
            </a:r>
            <a:r>
              <a:rPr lang="en-US" sz="1900" b="1" dirty="0" smtClean="0">
                <a:latin typeface="Courier New" pitchFamily="49" charset="0"/>
              </a:rPr>
              <a:t>(request</a:t>
            </a:r>
            <a:r>
              <a:rPr lang="en-US" sz="1900" b="1" dirty="0">
                <a:latin typeface="Courier New" pitchFamily="49" charset="0"/>
              </a:rPr>
              <a:t>); };</a:t>
            </a:r>
          </a:p>
          <a:p>
            <a:pPr lvl="1">
              <a:lnSpc>
                <a:spcPct val="100000"/>
              </a:lnSpc>
              <a:buFontTx/>
              <a:buNone/>
            </a:pPr>
            <a:r>
              <a:rPr lang="en-US" sz="1900" b="1" dirty="0">
                <a:latin typeface="Courier New" pitchFamily="49" charset="0"/>
              </a:rPr>
              <a:t>  request.open("GET", "some-url", true);</a:t>
            </a:r>
          </a:p>
          <a:p>
            <a:pPr lvl="1">
              <a:lnSpc>
                <a:spcPct val="100000"/>
              </a:lnSpc>
              <a:buFontTx/>
              <a:buNone/>
            </a:pPr>
            <a:r>
              <a:rPr lang="en-US" sz="1900" b="1" dirty="0">
                <a:latin typeface="Courier New" pitchFamily="49" charset="0"/>
              </a:rPr>
              <a:t>  </a:t>
            </a:r>
            <a:r>
              <a:rPr lang="en-US" sz="1900" b="1" dirty="0" err="1">
                <a:latin typeface="Courier New" pitchFamily="49" charset="0"/>
              </a:rPr>
              <a:t>request.send</a:t>
            </a:r>
            <a:r>
              <a:rPr lang="en-US" sz="1900" b="1" dirty="0">
                <a:latin typeface="Courier New" pitchFamily="49" charset="0"/>
              </a:rPr>
              <a:t>(null);</a:t>
            </a:r>
          </a:p>
          <a:p>
            <a:pPr lvl="1">
              <a:lnSpc>
                <a:spcPct val="100000"/>
              </a:lnSpc>
              <a:buFontTx/>
              <a:buNone/>
            </a:pPr>
            <a:r>
              <a:rPr lang="en-US" sz="1900" b="1" dirty="0" smtClean="0">
                <a:latin typeface="Courier New" pitchFamily="49" charset="0"/>
              </a:rPr>
              <a:t>}</a:t>
            </a:r>
            <a:endParaRPr lang="en-US" sz="1900" b="1" dirty="0">
              <a:latin typeface="Courier New" pitchFamily="49" charset="0"/>
            </a:endParaRPr>
          </a:p>
        </p:txBody>
      </p:sp>
      <p:sp>
        <p:nvSpPr>
          <p:cNvPr id="4" name="Slide Number Placeholder 3"/>
          <p:cNvSpPr>
            <a:spLocks noGrp="1"/>
          </p:cNvSpPr>
          <p:nvPr>
            <p:ph type="sldNum" sz="quarter" idx="10"/>
          </p:nvPr>
        </p:nvSpPr>
        <p:spPr/>
        <p:txBody>
          <a:bodyPr/>
          <a:lstStyle/>
          <a:p>
            <a:fld id="{44A10E7B-3B9C-43A5-95C7-4209761C75D6}" type="slidenum">
              <a:rPr lang="en-US" altLang="en-US"/>
              <a:pPr/>
              <a:t>19</a:t>
            </a:fld>
            <a:endParaRPr lang="en-US" altLang="en-US">
              <a:solidFill>
                <a:schemeClr val="accent2"/>
              </a:solidFill>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Topics</a:t>
            </a:r>
            <a:endParaRPr lang="en-US" dirty="0"/>
          </a:p>
        </p:txBody>
      </p:sp>
      <p:sp>
        <p:nvSpPr>
          <p:cNvPr id="3" name="Content Placeholder 2"/>
          <p:cNvSpPr>
            <a:spLocks noGrp="1"/>
          </p:cNvSpPr>
          <p:nvPr>
            <p:ph idx="1"/>
          </p:nvPr>
        </p:nvSpPr>
        <p:spPr/>
        <p:txBody>
          <a:bodyPr/>
          <a:lstStyle/>
          <a:p>
            <a:r>
              <a:rPr lang="en-US" dirty="0" smtClean="0"/>
              <a:t>Overview of jQuery</a:t>
            </a:r>
          </a:p>
          <a:p>
            <a:r>
              <a:rPr lang="en-US" dirty="0" smtClean="0"/>
              <a:t>Installation and documentation</a:t>
            </a:r>
          </a:p>
          <a:p>
            <a:r>
              <a:rPr lang="en-US" dirty="0" smtClean="0"/>
              <a:t>Quick summary of jQuery selectors</a:t>
            </a:r>
          </a:p>
          <a:p>
            <a:r>
              <a:rPr lang="en-US" dirty="0" smtClean="0"/>
              <a:t>Data centric Ajax: the “$.</a:t>
            </a:r>
            <a:r>
              <a:rPr lang="en-US" dirty="0" err="1" smtClean="0"/>
              <a:t>ajax</a:t>
            </a:r>
            <a:r>
              <a:rPr lang="en-US" dirty="0" smtClean="0"/>
              <a:t>” function</a:t>
            </a:r>
          </a:p>
          <a:p>
            <a:pPr lvl="1"/>
            <a:r>
              <a:rPr lang="en-US" dirty="0" smtClean="0"/>
              <a:t>Basics</a:t>
            </a:r>
          </a:p>
          <a:p>
            <a:pPr lvl="1"/>
            <a:r>
              <a:rPr lang="en-US" dirty="0" smtClean="0"/>
              <a:t>Options</a:t>
            </a:r>
          </a:p>
          <a:p>
            <a:pPr lvl="1"/>
            <a:r>
              <a:rPr lang="en-US" dirty="0" smtClean="0"/>
              <a:t>Sending data</a:t>
            </a:r>
          </a:p>
          <a:p>
            <a:r>
              <a:rPr lang="en-US" dirty="0" smtClean="0"/>
              <a:t>Content-centric Ajax: the “load” function</a:t>
            </a:r>
          </a:p>
          <a:p>
            <a:r>
              <a:rPr lang="en-US" dirty="0" smtClean="0"/>
              <a:t>Handling JSON data</a:t>
            </a:r>
          </a:p>
          <a:p>
            <a:r>
              <a:rPr lang="en-US" dirty="0" smtClean="0"/>
              <a:t>Comparing Ajax support to other libraries</a:t>
            </a:r>
          </a:p>
          <a:p>
            <a:pPr lvl="1"/>
            <a:r>
              <a:rPr lang="en-US" dirty="0" smtClean="0"/>
              <a:t>Prototype, Dojo, Ext-JS</a:t>
            </a:r>
          </a:p>
        </p:txBody>
      </p:sp>
      <p:sp>
        <p:nvSpPr>
          <p:cNvPr id="4" name="Slide Number Placeholder 3"/>
          <p:cNvSpPr>
            <a:spLocks noGrp="1"/>
          </p:cNvSpPr>
          <p:nvPr>
            <p:ph type="sldNum" sz="quarter" idx="10"/>
          </p:nvPr>
        </p:nvSpPr>
        <p:spPr/>
        <p:txBody>
          <a:bodyPr/>
          <a:lstStyle/>
          <a:p>
            <a:fld id="{15A07B82-CC66-462C-8A50-3A29B43DABFB}" type="slidenum">
              <a:rPr lang="en-US" altLang="en-US" smtClean="0"/>
              <a:pPr/>
              <a:t>2</a:t>
            </a:fld>
            <a:endParaRPr lang="en-US" altLang="en-US" dirty="0">
              <a:solidFill>
                <a:schemeClr val="accent2"/>
              </a:solidFill>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Data-Centric Ajax with and without Toolkits</a:t>
            </a:r>
            <a:endParaRPr lang="en-US" dirty="0"/>
          </a:p>
        </p:txBody>
      </p:sp>
      <p:sp>
        <p:nvSpPr>
          <p:cNvPr id="3" name="Content Placeholder 2"/>
          <p:cNvSpPr>
            <a:spLocks noGrp="1"/>
          </p:cNvSpPr>
          <p:nvPr>
            <p:ph idx="1"/>
          </p:nvPr>
        </p:nvSpPr>
        <p:spPr/>
        <p:txBody>
          <a:bodyPr/>
          <a:lstStyle/>
          <a:p>
            <a:pPr>
              <a:lnSpc>
                <a:spcPct val="100000"/>
              </a:lnSpc>
            </a:pPr>
            <a:r>
              <a:rPr lang="en-US" dirty="0" smtClean="0"/>
              <a:t>jQuery (handler passed response text)</a:t>
            </a:r>
          </a:p>
          <a:p>
            <a:pPr lvl="1">
              <a:lnSpc>
                <a:spcPct val="100000"/>
              </a:lnSpc>
              <a:buNone/>
            </a:pPr>
            <a:r>
              <a:rPr lang="en-US" sz="2100" b="1" dirty="0" smtClean="0">
                <a:solidFill>
                  <a:srgbClr val="FF0000"/>
                </a:solidFill>
                <a:latin typeface="Courier New" pitchFamily="49" charset="0"/>
                <a:cs typeface="Courier New" pitchFamily="49" charset="0"/>
              </a:rPr>
              <a:t>$.</a:t>
            </a:r>
            <a:r>
              <a:rPr lang="en-US" sz="2100" b="1" dirty="0" err="1" smtClean="0">
                <a:solidFill>
                  <a:srgbClr val="FF0000"/>
                </a:solidFill>
                <a:latin typeface="Courier New" pitchFamily="49" charset="0"/>
                <a:cs typeface="Courier New" pitchFamily="49" charset="0"/>
              </a:rPr>
              <a:t>ajax</a:t>
            </a:r>
            <a:r>
              <a:rPr lang="en-US" sz="2100" b="1" dirty="0" smtClean="0">
                <a:solidFill>
                  <a:srgbClr val="FF0000"/>
                </a:solidFill>
                <a:latin typeface="Courier New" pitchFamily="49" charset="0"/>
                <a:cs typeface="Courier New" pitchFamily="49" charset="0"/>
              </a:rPr>
              <a:t>({url: "address", </a:t>
            </a:r>
          </a:p>
          <a:p>
            <a:pPr lvl="1">
              <a:lnSpc>
                <a:spcPct val="100000"/>
              </a:lnSpc>
              <a:buNone/>
            </a:pPr>
            <a:r>
              <a:rPr lang="en-US" sz="2100" b="1" dirty="0" smtClean="0">
                <a:solidFill>
                  <a:srgbClr val="FF0000"/>
                </a:solidFill>
                <a:latin typeface="Courier New" pitchFamily="49" charset="0"/>
                <a:cs typeface="Courier New" pitchFamily="49" charset="0"/>
              </a:rPr>
              <a:t>        success: </a:t>
            </a:r>
            <a:r>
              <a:rPr lang="en-US" sz="2100" b="1" dirty="0" err="1" smtClean="0">
                <a:solidFill>
                  <a:srgbClr val="FF0000"/>
                </a:solidFill>
                <a:latin typeface="Courier New" pitchFamily="49" charset="0"/>
                <a:cs typeface="Courier New" pitchFamily="49" charset="0"/>
              </a:rPr>
              <a:t>handlerFunct</a:t>
            </a:r>
            <a:r>
              <a:rPr lang="en-US" sz="2100" b="1" dirty="0" smtClean="0">
                <a:solidFill>
                  <a:srgbClr val="FF0000"/>
                </a:solidFill>
                <a:latin typeface="Courier New" pitchFamily="49" charset="0"/>
                <a:cs typeface="Courier New" pitchFamily="49" charset="0"/>
              </a:rPr>
              <a:t>});</a:t>
            </a:r>
          </a:p>
          <a:p>
            <a:pPr>
              <a:lnSpc>
                <a:spcPct val="100000"/>
              </a:lnSpc>
            </a:pPr>
            <a:r>
              <a:rPr lang="en-US" dirty="0" smtClean="0"/>
              <a:t>Prototype (handler passed response object)</a:t>
            </a:r>
          </a:p>
          <a:p>
            <a:pPr lvl="1">
              <a:lnSpc>
                <a:spcPct val="100000"/>
              </a:lnSpc>
              <a:buNone/>
            </a:pPr>
            <a:r>
              <a:rPr lang="en-US" sz="2100" b="1" dirty="0" smtClean="0">
                <a:latin typeface="Courier New" pitchFamily="49" charset="0"/>
                <a:cs typeface="Courier New" pitchFamily="49" charset="0"/>
              </a:rPr>
              <a:t>new </a:t>
            </a:r>
            <a:r>
              <a:rPr lang="en-US" sz="2100" b="1" dirty="0" err="1" smtClean="0">
                <a:latin typeface="Courier New" pitchFamily="49" charset="0"/>
                <a:cs typeface="Courier New" pitchFamily="49" charset="0"/>
              </a:rPr>
              <a:t>Ajax.Request</a:t>
            </a:r>
            <a:r>
              <a:rPr lang="en-US" sz="2100" b="1" dirty="0" smtClean="0">
                <a:latin typeface="Courier New" pitchFamily="49" charset="0"/>
                <a:cs typeface="Courier New" pitchFamily="49" charset="0"/>
              </a:rPr>
              <a:t>("address", </a:t>
            </a:r>
          </a:p>
          <a:p>
            <a:pPr lvl="1">
              <a:lnSpc>
                <a:spcPct val="100000"/>
              </a:lnSpc>
              <a:buNone/>
            </a:pPr>
            <a:r>
              <a:rPr lang="en-US" sz="2100" b="1" dirty="0" smtClean="0">
                <a:latin typeface="Courier New" pitchFamily="49" charset="0"/>
                <a:cs typeface="Courier New" pitchFamily="49" charset="0"/>
              </a:rPr>
              <a:t>                 {onSuccess: </a:t>
            </a:r>
            <a:r>
              <a:rPr lang="en-US" sz="2100" b="1" dirty="0" err="1" smtClean="0">
                <a:latin typeface="Courier New" pitchFamily="49" charset="0"/>
                <a:cs typeface="Courier New" pitchFamily="49" charset="0"/>
              </a:rPr>
              <a:t>handlerFunct</a:t>
            </a:r>
            <a:r>
              <a:rPr lang="en-US" sz="2100" b="1" dirty="0" smtClean="0">
                <a:latin typeface="Courier New" pitchFamily="49" charset="0"/>
                <a:cs typeface="Courier New" pitchFamily="49" charset="0"/>
              </a:rPr>
              <a:t>});</a:t>
            </a:r>
          </a:p>
          <a:p>
            <a:pPr>
              <a:lnSpc>
                <a:spcPct val="100000"/>
              </a:lnSpc>
            </a:pPr>
            <a:r>
              <a:rPr lang="en-US" dirty="0" smtClean="0"/>
              <a:t>Ext (handler passed response object)</a:t>
            </a:r>
          </a:p>
          <a:p>
            <a:pPr lvl="1">
              <a:lnSpc>
                <a:spcPct val="100000"/>
              </a:lnSpc>
              <a:buNone/>
            </a:pPr>
            <a:r>
              <a:rPr lang="en-US" sz="2100" b="1" dirty="0" err="1" smtClean="0">
                <a:latin typeface="Courier New" pitchFamily="49" charset="0"/>
                <a:cs typeface="Courier New" pitchFamily="49" charset="0"/>
              </a:rPr>
              <a:t>Ext.Ajax.request</a:t>
            </a:r>
            <a:r>
              <a:rPr lang="en-US" sz="2100" b="1" dirty="0" smtClean="0">
                <a:latin typeface="Courier New" pitchFamily="49" charset="0"/>
                <a:cs typeface="Courier New" pitchFamily="49" charset="0"/>
              </a:rPr>
              <a:t>({url: "address", </a:t>
            </a:r>
          </a:p>
          <a:p>
            <a:pPr lvl="1">
              <a:lnSpc>
                <a:spcPct val="100000"/>
              </a:lnSpc>
              <a:buNone/>
            </a:pPr>
            <a:r>
              <a:rPr lang="en-US" sz="2100" b="1" dirty="0" smtClean="0">
                <a:latin typeface="Courier New" pitchFamily="49" charset="0"/>
                <a:cs typeface="Courier New" pitchFamily="49" charset="0"/>
              </a:rPr>
              <a:t>                  success: </a:t>
            </a:r>
            <a:r>
              <a:rPr lang="en-US" sz="2100" b="1" dirty="0" err="1" smtClean="0">
                <a:latin typeface="Courier New" pitchFamily="49" charset="0"/>
                <a:cs typeface="Courier New" pitchFamily="49" charset="0"/>
              </a:rPr>
              <a:t>handlerFunct</a:t>
            </a:r>
            <a:r>
              <a:rPr lang="en-US" sz="2100" b="1" dirty="0" smtClean="0">
                <a:latin typeface="Courier New" pitchFamily="49" charset="0"/>
                <a:cs typeface="Courier New" pitchFamily="49" charset="0"/>
              </a:rPr>
              <a:t>});</a:t>
            </a:r>
          </a:p>
          <a:p>
            <a:pPr>
              <a:lnSpc>
                <a:spcPct val="100000"/>
              </a:lnSpc>
            </a:pPr>
            <a:r>
              <a:rPr lang="en-US" dirty="0" smtClean="0"/>
              <a:t>Dojo (handler passed response text)</a:t>
            </a:r>
          </a:p>
          <a:p>
            <a:pPr lvl="1">
              <a:lnSpc>
                <a:spcPct val="100000"/>
              </a:lnSpc>
              <a:buNone/>
            </a:pPr>
            <a:r>
              <a:rPr lang="en-US" sz="2100" b="1" dirty="0" err="1" smtClean="0">
                <a:latin typeface="Courier New" pitchFamily="49" charset="0"/>
                <a:cs typeface="Courier New" pitchFamily="49" charset="0"/>
              </a:rPr>
              <a:t>dojo.xhrGet</a:t>
            </a:r>
            <a:r>
              <a:rPr lang="en-US" sz="2100" b="1" dirty="0" smtClean="0">
                <a:latin typeface="Courier New" pitchFamily="49" charset="0"/>
                <a:cs typeface="Courier New" pitchFamily="49" charset="0"/>
              </a:rPr>
              <a:t>({url: "address", </a:t>
            </a:r>
          </a:p>
          <a:p>
            <a:pPr lvl="1">
              <a:lnSpc>
                <a:spcPct val="100000"/>
              </a:lnSpc>
              <a:buNone/>
            </a:pPr>
            <a:r>
              <a:rPr lang="en-US" sz="2100" b="1" dirty="0" smtClean="0">
                <a:latin typeface="Courier New" pitchFamily="49" charset="0"/>
                <a:cs typeface="Courier New" pitchFamily="49" charset="0"/>
              </a:rPr>
              <a:t>             load: </a:t>
            </a:r>
            <a:r>
              <a:rPr lang="en-US" sz="2100" b="1" dirty="0" err="1" smtClean="0">
                <a:latin typeface="Courier New" pitchFamily="49" charset="0"/>
                <a:cs typeface="Courier New" pitchFamily="49" charset="0"/>
              </a:rPr>
              <a:t>handlerFunct</a:t>
            </a:r>
            <a:r>
              <a:rPr lang="en-US" sz="2100" b="1" dirty="0" smtClean="0">
                <a:latin typeface="Courier New" pitchFamily="49" charset="0"/>
                <a:cs typeface="Courier New" pitchFamily="49" charset="0"/>
              </a:rPr>
              <a:t>});</a:t>
            </a:r>
          </a:p>
        </p:txBody>
      </p:sp>
      <p:sp>
        <p:nvSpPr>
          <p:cNvPr id="4" name="Slide Number Placeholder 3"/>
          <p:cNvSpPr>
            <a:spLocks noGrp="1"/>
          </p:cNvSpPr>
          <p:nvPr>
            <p:ph type="sldNum" sz="quarter" idx="10"/>
          </p:nvPr>
        </p:nvSpPr>
        <p:spPr/>
        <p:txBody>
          <a:bodyPr/>
          <a:lstStyle/>
          <a:p>
            <a:fld id="{15A07B82-CC66-462C-8A50-3A29B43DABFB}" type="slidenum">
              <a:rPr lang="en-US" altLang="en-US" smtClean="0"/>
              <a:pPr/>
              <a:t>20</a:t>
            </a:fld>
            <a:endParaRPr lang="en-US" altLang="en-US">
              <a:solidFill>
                <a:schemeClr val="accent2"/>
              </a:solidFill>
            </a:endParaRP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61634" name="Rectangle 2"/>
          <p:cNvSpPr>
            <a:spLocks noGrp="1" noChangeArrowheads="1"/>
          </p:cNvSpPr>
          <p:nvPr>
            <p:ph type="title"/>
          </p:nvPr>
        </p:nvSpPr>
        <p:spPr/>
        <p:txBody>
          <a:bodyPr/>
          <a:lstStyle/>
          <a:p>
            <a:r>
              <a:rPr lang="en-US" sz="3800" dirty="0" smtClean="0"/>
              <a:t>$.ajax </a:t>
            </a:r>
            <a:r>
              <a:rPr lang="en-US" sz="3800" dirty="0"/>
              <a:t>Example Code: </a:t>
            </a:r>
            <a:br>
              <a:rPr lang="en-US" sz="3800" dirty="0"/>
            </a:br>
            <a:r>
              <a:rPr lang="en-US" sz="3800" dirty="0"/>
              <a:t>JavaScript</a:t>
            </a:r>
          </a:p>
        </p:txBody>
      </p:sp>
      <p:sp>
        <p:nvSpPr>
          <p:cNvPr id="1861635" name="Rectangle 3"/>
          <p:cNvSpPr>
            <a:spLocks noGrp="1" noChangeArrowheads="1"/>
          </p:cNvSpPr>
          <p:nvPr>
            <p:ph idx="1"/>
          </p:nvPr>
        </p:nvSpPr>
        <p:spPr/>
        <p:txBody>
          <a:bodyPr/>
          <a:lstStyle/>
          <a:p>
            <a:pPr>
              <a:buFontTx/>
              <a:buNone/>
            </a:pPr>
            <a:r>
              <a:rPr lang="en-US" sz="2200" dirty="0" smtClean="0">
                <a:latin typeface="Courier New" pitchFamily="49" charset="0"/>
              </a:rPr>
              <a:t>function showTime1() {</a:t>
            </a:r>
          </a:p>
          <a:p>
            <a:pPr>
              <a:buFontTx/>
              <a:buNone/>
            </a:pPr>
            <a:r>
              <a:rPr lang="en-US" sz="2200" dirty="0" smtClean="0">
                <a:latin typeface="Courier New" pitchFamily="49" charset="0"/>
              </a:rPr>
              <a:t>  </a:t>
            </a:r>
            <a:r>
              <a:rPr lang="en-US" sz="2200" dirty="0" smtClean="0">
                <a:solidFill>
                  <a:srgbClr val="FF0000"/>
                </a:solidFill>
                <a:latin typeface="Courier New" pitchFamily="49" charset="0"/>
              </a:rPr>
              <a:t>$.ajax({ url: "show-time.jsp",</a:t>
            </a:r>
          </a:p>
          <a:p>
            <a:pPr>
              <a:buFontTx/>
              <a:buNone/>
            </a:pPr>
            <a:r>
              <a:rPr lang="en-US" sz="2200" dirty="0" smtClean="0">
                <a:solidFill>
                  <a:srgbClr val="FF0000"/>
                </a:solidFill>
                <a:latin typeface="Courier New" pitchFamily="49" charset="0"/>
              </a:rPr>
              <a:t>           success: </a:t>
            </a:r>
            <a:r>
              <a:rPr lang="en-US" sz="2200" dirty="0" err="1" smtClean="0">
                <a:solidFill>
                  <a:srgbClr val="FF0000"/>
                </a:solidFill>
                <a:latin typeface="Courier New" pitchFamily="49" charset="0"/>
              </a:rPr>
              <a:t>showAlert</a:t>
            </a:r>
            <a:r>
              <a:rPr lang="en-US" sz="2200" dirty="0" smtClean="0">
                <a:latin typeface="Courier New" pitchFamily="49" charset="0"/>
              </a:rPr>
              <a:t>,</a:t>
            </a:r>
          </a:p>
          <a:p>
            <a:pPr>
              <a:buFontTx/>
              <a:buNone/>
            </a:pPr>
            <a:r>
              <a:rPr lang="en-US" sz="2200" dirty="0" smtClean="0">
                <a:latin typeface="Courier New" pitchFamily="49" charset="0"/>
              </a:rPr>
              <a:t>           cache: false </a:t>
            </a:r>
            <a:r>
              <a:rPr lang="en-US" sz="2200" dirty="0" smtClean="0">
                <a:solidFill>
                  <a:srgbClr val="FF0000"/>
                </a:solidFill>
                <a:latin typeface="Courier New" pitchFamily="49" charset="0"/>
              </a:rPr>
              <a:t>});</a:t>
            </a:r>
          </a:p>
          <a:p>
            <a:pPr>
              <a:buFontTx/>
              <a:buNone/>
            </a:pPr>
            <a:r>
              <a:rPr lang="en-US" sz="2200" dirty="0" smtClean="0">
                <a:latin typeface="Courier New" pitchFamily="49" charset="0"/>
              </a:rPr>
              <a:t>}</a:t>
            </a:r>
          </a:p>
          <a:p>
            <a:pPr>
              <a:buFontTx/>
              <a:buNone/>
            </a:pPr>
            <a:endParaRPr lang="en-US" sz="2200" dirty="0" smtClean="0">
              <a:latin typeface="Courier New" pitchFamily="49" charset="0"/>
            </a:endParaRPr>
          </a:p>
          <a:p>
            <a:pPr>
              <a:buFontTx/>
              <a:buNone/>
            </a:pPr>
            <a:r>
              <a:rPr lang="en-US" sz="2200" dirty="0" smtClean="0">
                <a:latin typeface="Courier New" pitchFamily="49" charset="0"/>
              </a:rPr>
              <a:t>function </a:t>
            </a:r>
            <a:r>
              <a:rPr lang="en-US" sz="2200" dirty="0" err="1" smtClean="0">
                <a:latin typeface="Courier New" pitchFamily="49" charset="0"/>
              </a:rPr>
              <a:t>showAlert</a:t>
            </a:r>
            <a:r>
              <a:rPr lang="en-US" sz="2200" dirty="0" smtClean="0">
                <a:latin typeface="Courier New" pitchFamily="49" charset="0"/>
              </a:rPr>
              <a:t>(text) {</a:t>
            </a:r>
          </a:p>
          <a:p>
            <a:pPr>
              <a:buFontTx/>
              <a:buNone/>
            </a:pPr>
            <a:r>
              <a:rPr lang="en-US" sz="2200" dirty="0" smtClean="0">
                <a:latin typeface="Courier New" pitchFamily="49" charset="0"/>
              </a:rPr>
              <a:t>  alert(text);</a:t>
            </a:r>
          </a:p>
          <a:p>
            <a:pPr>
              <a:buFontTx/>
              <a:buNone/>
            </a:pPr>
            <a:r>
              <a:rPr lang="en-US" sz="2200" dirty="0" smtClean="0">
                <a:latin typeface="Courier New" pitchFamily="49" charset="0"/>
              </a:rPr>
              <a:t>}</a:t>
            </a:r>
            <a:endParaRPr lang="en-US" sz="2200" dirty="0">
              <a:latin typeface="Courier New" pitchFamily="49" charset="0"/>
            </a:endParaRPr>
          </a:p>
        </p:txBody>
      </p:sp>
      <p:sp>
        <p:nvSpPr>
          <p:cNvPr id="6" name="Slide Number Placeholder 3"/>
          <p:cNvSpPr>
            <a:spLocks noGrp="1"/>
          </p:cNvSpPr>
          <p:nvPr>
            <p:ph type="sldNum" sz="quarter" idx="10"/>
          </p:nvPr>
        </p:nvSpPr>
        <p:spPr/>
        <p:txBody>
          <a:bodyPr/>
          <a:lstStyle/>
          <a:p>
            <a:fld id="{C22DFE62-BE10-435C-890E-7EF5EF141284}" type="slidenum">
              <a:rPr lang="en-US" altLang="en-US"/>
              <a:pPr/>
              <a:t>21</a:t>
            </a:fld>
            <a:endParaRPr lang="en-US" altLang="en-US">
              <a:solidFill>
                <a:schemeClr val="accent2"/>
              </a:solidFill>
            </a:endParaRPr>
          </a:p>
        </p:txBody>
      </p:sp>
      <p:sp>
        <p:nvSpPr>
          <p:cNvPr id="1861636" name="Text Box 4"/>
          <p:cNvSpPr txBox="1">
            <a:spLocks noChangeArrowheads="1"/>
          </p:cNvSpPr>
          <p:nvPr/>
        </p:nvSpPr>
        <p:spPr bwMode="ltGray">
          <a:xfrm>
            <a:off x="5638800" y="4267200"/>
            <a:ext cx="3411538" cy="1015663"/>
          </a:xfrm>
          <a:prstGeom prst="rect">
            <a:avLst/>
          </a:prstGeom>
          <a:noFill/>
          <a:ln w="9525">
            <a:noFill/>
            <a:miter lim="800000"/>
            <a:headEnd/>
            <a:tailEnd/>
          </a:ln>
          <a:effectLst/>
        </p:spPr>
        <p:txBody>
          <a:bodyPr>
            <a:spAutoFit/>
          </a:bodyPr>
          <a:lstStyle/>
          <a:p>
            <a:r>
              <a:rPr lang="en-US" sz="1200" b="1" dirty="0">
                <a:solidFill>
                  <a:srgbClr val="0000FF"/>
                </a:solidFill>
                <a:latin typeface="Arial Narrow" pitchFamily="34" charset="0"/>
              </a:rPr>
              <a:t>This is </a:t>
            </a:r>
            <a:r>
              <a:rPr lang="en-US" sz="1200" b="1" dirty="0" smtClean="0">
                <a:solidFill>
                  <a:srgbClr val="0000FF"/>
                </a:solidFill>
                <a:latin typeface="Arial Narrow" pitchFamily="34" charset="0"/>
              </a:rPr>
              <a:t>the response text,</a:t>
            </a:r>
            <a:r>
              <a:rPr lang="en-US" sz="1200" b="1" dirty="0">
                <a:solidFill>
                  <a:srgbClr val="0000FF"/>
                </a:solidFill>
                <a:latin typeface="Arial Narrow" pitchFamily="34" charset="0"/>
              </a:rPr>
              <a:t> </a:t>
            </a:r>
            <a:r>
              <a:rPr lang="en-US" sz="1200" b="1" dirty="0" smtClean="0">
                <a:solidFill>
                  <a:srgbClr val="0000FF"/>
                </a:solidFill>
                <a:latin typeface="Arial Narrow" pitchFamily="34" charset="0"/>
              </a:rPr>
              <a:t>not </a:t>
            </a:r>
            <a:r>
              <a:rPr lang="en-US" sz="1200" b="1" dirty="0">
                <a:solidFill>
                  <a:srgbClr val="0000FF"/>
                </a:solidFill>
                <a:latin typeface="Arial Narrow" pitchFamily="34" charset="0"/>
              </a:rPr>
              <a:t>the </a:t>
            </a:r>
            <a:r>
              <a:rPr lang="en-US" sz="1200" b="1" dirty="0" smtClean="0">
                <a:solidFill>
                  <a:srgbClr val="0000FF"/>
                </a:solidFill>
                <a:latin typeface="Arial Narrow" pitchFamily="34" charset="0"/>
              </a:rPr>
              <a:t>response object (</a:t>
            </a:r>
            <a:r>
              <a:rPr lang="en-US" sz="1200" b="1" dirty="0" err="1" smtClean="0">
                <a:solidFill>
                  <a:srgbClr val="0000FF"/>
                </a:solidFill>
                <a:latin typeface="Arial Narrow" pitchFamily="34" charset="0"/>
              </a:rPr>
              <a:t>XmlHttpRequest</a:t>
            </a:r>
            <a:r>
              <a:rPr lang="en-US" sz="1200" b="1" dirty="0" smtClean="0">
                <a:solidFill>
                  <a:srgbClr val="0000FF"/>
                </a:solidFill>
                <a:latin typeface="Arial Narrow" pitchFamily="34" charset="0"/>
              </a:rPr>
              <a:t>). Also note that the latest Firefox does not let you pass native functions here, so you cannot use alert instead of </a:t>
            </a:r>
            <a:r>
              <a:rPr lang="en-US" sz="1200" b="1" dirty="0" err="1" smtClean="0">
                <a:solidFill>
                  <a:srgbClr val="0000FF"/>
                </a:solidFill>
                <a:latin typeface="Arial Narrow" pitchFamily="34" charset="0"/>
              </a:rPr>
              <a:t>showAlert</a:t>
            </a:r>
            <a:r>
              <a:rPr lang="en-US" sz="1200" b="1" dirty="0" smtClean="0">
                <a:solidFill>
                  <a:srgbClr val="0000FF"/>
                </a:solidFill>
                <a:latin typeface="Arial Narrow" pitchFamily="34" charset="0"/>
              </a:rPr>
              <a:t> for the success parameter.</a:t>
            </a:r>
            <a:endParaRPr lang="en-US" sz="1200" b="1" dirty="0">
              <a:solidFill>
                <a:srgbClr val="0000FF"/>
              </a:solidFill>
              <a:latin typeface="Arial Narrow" pitchFamily="34" charset="0"/>
            </a:endParaRPr>
          </a:p>
        </p:txBody>
      </p:sp>
      <p:sp>
        <p:nvSpPr>
          <p:cNvPr id="1861637" name="Line 5"/>
          <p:cNvSpPr>
            <a:spLocks noChangeShapeType="1"/>
          </p:cNvSpPr>
          <p:nvPr/>
        </p:nvSpPr>
        <p:spPr bwMode="ltGray">
          <a:xfrm flipH="1" flipV="1">
            <a:off x="4419600" y="3886200"/>
            <a:ext cx="1295400" cy="609600"/>
          </a:xfrm>
          <a:prstGeom prst="line">
            <a:avLst/>
          </a:prstGeom>
          <a:noFill/>
          <a:ln w="9525">
            <a:solidFill>
              <a:srgbClr val="0000FF"/>
            </a:solidFill>
            <a:round/>
            <a:headEnd/>
            <a:tailEnd type="triangle" w="med" len="med"/>
          </a:ln>
          <a:effectLst/>
        </p:spPr>
        <p:txBody>
          <a:bodyPr wrap="square">
            <a:spAutoFit/>
          </a:bodyPr>
          <a:lstStyle/>
          <a:p>
            <a:endParaRPr lang="en-US"/>
          </a:p>
        </p:txBody>
      </p:sp>
      <p:sp>
        <p:nvSpPr>
          <p:cNvPr id="7" name="Text Box 4"/>
          <p:cNvSpPr txBox="1">
            <a:spLocks noChangeArrowheads="1"/>
          </p:cNvSpPr>
          <p:nvPr/>
        </p:nvSpPr>
        <p:spPr bwMode="ltGray">
          <a:xfrm>
            <a:off x="5562600" y="2819400"/>
            <a:ext cx="3581400" cy="830997"/>
          </a:xfrm>
          <a:prstGeom prst="rect">
            <a:avLst/>
          </a:prstGeom>
          <a:noFill/>
          <a:ln w="9525">
            <a:noFill/>
            <a:miter lim="800000"/>
            <a:headEnd/>
            <a:tailEnd/>
          </a:ln>
          <a:effectLst/>
        </p:spPr>
        <p:txBody>
          <a:bodyPr wrap="square">
            <a:spAutoFit/>
          </a:bodyPr>
          <a:lstStyle/>
          <a:p>
            <a:r>
              <a:rPr lang="en-US" sz="1200" b="1" dirty="0" smtClean="0">
                <a:solidFill>
                  <a:srgbClr val="0000FF"/>
                </a:solidFill>
                <a:latin typeface="Arial Narrow" pitchFamily="34" charset="0"/>
              </a:rPr>
              <a:t>The cache option is not required, but is a convenient option when the same URL (including query data) yields different responses. This way, you don’t have to send Cache-Control and </a:t>
            </a:r>
            <a:r>
              <a:rPr lang="en-US" sz="1200" b="1" dirty="0" err="1" smtClean="0">
                <a:solidFill>
                  <a:srgbClr val="0000FF"/>
                </a:solidFill>
                <a:latin typeface="Arial Narrow" pitchFamily="34" charset="0"/>
              </a:rPr>
              <a:t>Pragma</a:t>
            </a:r>
            <a:r>
              <a:rPr lang="en-US" sz="1200" b="1" dirty="0" smtClean="0">
                <a:solidFill>
                  <a:srgbClr val="0000FF"/>
                </a:solidFill>
                <a:latin typeface="Arial Narrow" pitchFamily="34" charset="0"/>
              </a:rPr>
              <a:t> headers from server.</a:t>
            </a:r>
            <a:endParaRPr lang="en-US" sz="1200" b="1" dirty="0">
              <a:solidFill>
                <a:srgbClr val="0000FF"/>
              </a:solidFill>
              <a:latin typeface="Arial Narrow" pitchFamily="34" charset="0"/>
            </a:endParaRPr>
          </a:p>
        </p:txBody>
      </p:sp>
      <p:sp>
        <p:nvSpPr>
          <p:cNvPr id="8" name="Line 5"/>
          <p:cNvSpPr>
            <a:spLocks noChangeShapeType="1"/>
          </p:cNvSpPr>
          <p:nvPr/>
        </p:nvSpPr>
        <p:spPr bwMode="ltGray">
          <a:xfrm flipH="1" flipV="1">
            <a:off x="4343400" y="2819400"/>
            <a:ext cx="1295400" cy="381000"/>
          </a:xfrm>
          <a:prstGeom prst="line">
            <a:avLst/>
          </a:prstGeom>
          <a:noFill/>
          <a:ln w="9525">
            <a:solidFill>
              <a:srgbClr val="0000FF"/>
            </a:solidFill>
            <a:round/>
            <a:headEnd/>
            <a:tailEnd type="triangle" w="med" len="med"/>
          </a:ln>
          <a:effectLst/>
        </p:spPr>
        <p:txBody>
          <a:bodyPr wrap="square">
            <a:spAutoFit/>
          </a:bodyPr>
          <a:lstStyle/>
          <a:p>
            <a:endParaRPr lang="en-US"/>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62658" name="Rectangle 2"/>
          <p:cNvSpPr>
            <a:spLocks noGrp="1" noChangeArrowheads="1"/>
          </p:cNvSpPr>
          <p:nvPr>
            <p:ph type="title"/>
          </p:nvPr>
        </p:nvSpPr>
        <p:spPr/>
        <p:txBody>
          <a:bodyPr/>
          <a:lstStyle/>
          <a:p>
            <a:r>
              <a:rPr lang="en-US" sz="3800" dirty="0" smtClean="0"/>
              <a:t>$.ajax </a:t>
            </a:r>
            <a:r>
              <a:rPr lang="en-US" sz="3800" dirty="0"/>
              <a:t>Example Code: </a:t>
            </a:r>
            <a:br>
              <a:rPr lang="en-US" sz="3800" dirty="0"/>
            </a:br>
            <a:r>
              <a:rPr lang="en-US" sz="3800" dirty="0"/>
              <a:t>HTML</a:t>
            </a:r>
          </a:p>
        </p:txBody>
      </p:sp>
      <p:sp>
        <p:nvSpPr>
          <p:cNvPr id="1862659" name="Rectangle 3"/>
          <p:cNvSpPr>
            <a:spLocks noGrp="1" noChangeArrowheads="1"/>
          </p:cNvSpPr>
          <p:nvPr>
            <p:ph idx="1"/>
          </p:nvPr>
        </p:nvSpPr>
        <p:spPr/>
        <p:txBody>
          <a:bodyPr/>
          <a:lstStyle/>
          <a:p>
            <a:pPr>
              <a:buFontTx/>
              <a:buNone/>
            </a:pPr>
            <a:r>
              <a:rPr lang="en-US" sz="2100" dirty="0">
                <a:latin typeface="Courier New" pitchFamily="49" charset="0"/>
              </a:rPr>
              <a:t>...</a:t>
            </a:r>
          </a:p>
          <a:p>
            <a:pPr>
              <a:buFontTx/>
              <a:buNone/>
            </a:pPr>
            <a:r>
              <a:rPr lang="en-US" sz="2100" dirty="0">
                <a:latin typeface="Courier New" pitchFamily="49" charset="0"/>
              </a:rPr>
              <a:t>&lt;head&gt;&lt;</a:t>
            </a:r>
            <a:r>
              <a:rPr lang="en-US" sz="2100" dirty="0" smtClean="0">
                <a:latin typeface="Courier New" pitchFamily="49" charset="0"/>
              </a:rPr>
              <a:t>title&gt;jQuery </a:t>
            </a:r>
            <a:r>
              <a:rPr lang="en-US" sz="2100" dirty="0">
                <a:latin typeface="Courier New" pitchFamily="49" charset="0"/>
              </a:rPr>
              <a:t>and Ajax&lt;/title&gt;...</a:t>
            </a:r>
          </a:p>
          <a:p>
            <a:pPr>
              <a:buFontTx/>
              <a:buNone/>
            </a:pPr>
            <a:r>
              <a:rPr lang="en-US" sz="2100" dirty="0">
                <a:latin typeface="Courier New" pitchFamily="49" charset="0"/>
              </a:rPr>
              <a:t>&lt;script src="./</a:t>
            </a:r>
            <a:r>
              <a:rPr lang="en-US" sz="2100" dirty="0" smtClean="0">
                <a:latin typeface="Courier New" pitchFamily="49" charset="0"/>
              </a:rPr>
              <a:t>scripts/jquery.js</a:t>
            </a:r>
            <a:r>
              <a:rPr lang="en-US" sz="2100" dirty="0">
                <a:latin typeface="Courier New" pitchFamily="49" charset="0"/>
              </a:rPr>
              <a:t>"</a:t>
            </a:r>
          </a:p>
          <a:p>
            <a:pPr>
              <a:buFontTx/>
              <a:buNone/>
            </a:pPr>
            <a:r>
              <a:rPr lang="en-US" sz="2100" dirty="0">
                <a:latin typeface="Courier New" pitchFamily="49" charset="0"/>
              </a:rPr>
              <a:t>        type="text/</a:t>
            </a:r>
            <a:r>
              <a:rPr lang="en-US" sz="2100" dirty="0" err="1">
                <a:latin typeface="Courier New" pitchFamily="49" charset="0"/>
              </a:rPr>
              <a:t>javascript</a:t>
            </a:r>
            <a:r>
              <a:rPr lang="en-US" sz="2100" dirty="0">
                <a:latin typeface="Courier New" pitchFamily="49" charset="0"/>
              </a:rPr>
              <a:t>"&gt;&lt;/script&gt;</a:t>
            </a:r>
          </a:p>
          <a:p>
            <a:pPr>
              <a:buFontTx/>
              <a:buNone/>
            </a:pPr>
            <a:r>
              <a:rPr lang="en-US" sz="2100" dirty="0">
                <a:latin typeface="Courier New" pitchFamily="49" charset="0"/>
              </a:rPr>
              <a:t>&lt;script src="./</a:t>
            </a:r>
            <a:r>
              <a:rPr lang="en-US" sz="2100" dirty="0" smtClean="0">
                <a:latin typeface="Courier New" pitchFamily="49" charset="0"/>
              </a:rPr>
              <a:t>scripts/jquery-ajax.js</a:t>
            </a:r>
            <a:r>
              <a:rPr lang="en-US" sz="2100" dirty="0">
                <a:latin typeface="Courier New" pitchFamily="49" charset="0"/>
              </a:rPr>
              <a:t>"</a:t>
            </a:r>
          </a:p>
          <a:p>
            <a:pPr>
              <a:buFontTx/>
              <a:buNone/>
            </a:pPr>
            <a:r>
              <a:rPr lang="en-US" sz="2100" dirty="0">
                <a:latin typeface="Courier New" pitchFamily="49" charset="0"/>
              </a:rPr>
              <a:t>        type="text/javascript"&gt;&lt;/script&gt;</a:t>
            </a:r>
          </a:p>
          <a:p>
            <a:pPr>
              <a:buFontTx/>
              <a:buNone/>
            </a:pPr>
            <a:r>
              <a:rPr lang="en-US" sz="2100" dirty="0">
                <a:latin typeface="Courier New" pitchFamily="49" charset="0"/>
              </a:rPr>
              <a:t>&lt;/head&gt;</a:t>
            </a:r>
          </a:p>
          <a:p>
            <a:pPr>
              <a:buFontTx/>
              <a:buNone/>
            </a:pPr>
            <a:r>
              <a:rPr lang="en-US" sz="2100" dirty="0">
                <a:latin typeface="Courier New" pitchFamily="49" charset="0"/>
              </a:rPr>
              <a:t>&lt;body&gt;...</a:t>
            </a:r>
          </a:p>
          <a:p>
            <a:pPr>
              <a:buFontTx/>
              <a:buNone/>
            </a:pPr>
            <a:r>
              <a:rPr lang="en-US" sz="2100" dirty="0" smtClean="0">
                <a:latin typeface="Courier New" pitchFamily="49" charset="0"/>
              </a:rPr>
              <a:t>&lt;fieldset&gt;</a:t>
            </a:r>
          </a:p>
          <a:p>
            <a:pPr>
              <a:buFontTx/>
              <a:buNone/>
            </a:pPr>
            <a:r>
              <a:rPr lang="en-US" sz="2100" dirty="0" smtClean="0">
                <a:latin typeface="Courier New" pitchFamily="49" charset="0"/>
              </a:rPr>
              <a:t>  &lt;legend&gt;$.ajax: Basics (Using onclick </a:t>
            </a:r>
            <a:br>
              <a:rPr lang="en-US" sz="2100" dirty="0" smtClean="0">
                <a:latin typeface="Courier New" pitchFamily="49" charset="0"/>
              </a:rPr>
            </a:br>
            <a:r>
              <a:rPr lang="en-US" sz="2100" dirty="0" smtClean="0">
                <a:latin typeface="Courier New" pitchFamily="49" charset="0"/>
              </a:rPr>
              <a:t>        handler in HTML)&lt;/legend&gt;</a:t>
            </a:r>
          </a:p>
          <a:p>
            <a:pPr>
              <a:buFontTx/>
              <a:buNone/>
            </a:pPr>
            <a:r>
              <a:rPr lang="en-US" sz="2100" dirty="0" smtClean="0">
                <a:latin typeface="Courier New" pitchFamily="49" charset="0"/>
              </a:rPr>
              <a:t>  &lt;form action="#"&gt;</a:t>
            </a:r>
          </a:p>
          <a:p>
            <a:pPr>
              <a:buFontTx/>
              <a:buNone/>
            </a:pPr>
            <a:r>
              <a:rPr lang="en-US" sz="2100" dirty="0" smtClean="0">
                <a:latin typeface="Courier New" pitchFamily="49" charset="0"/>
              </a:rPr>
              <a:t>    &lt;input type="button" value="Show Time"</a:t>
            </a:r>
          </a:p>
          <a:p>
            <a:pPr>
              <a:buFontTx/>
              <a:buNone/>
            </a:pPr>
            <a:r>
              <a:rPr lang="en-US" sz="2100" dirty="0" smtClean="0">
                <a:latin typeface="Courier New" pitchFamily="49" charset="0"/>
              </a:rPr>
              <a:t>           </a:t>
            </a:r>
            <a:r>
              <a:rPr lang="en-US" sz="2100" dirty="0" smtClean="0">
                <a:solidFill>
                  <a:srgbClr val="FF0000"/>
                </a:solidFill>
                <a:latin typeface="Courier New" pitchFamily="49" charset="0"/>
              </a:rPr>
              <a:t>onclick='showTime1()'</a:t>
            </a:r>
            <a:r>
              <a:rPr lang="en-US" sz="2100" dirty="0" smtClean="0">
                <a:latin typeface="Courier New" pitchFamily="49" charset="0"/>
              </a:rPr>
              <a:t>/&gt;</a:t>
            </a:r>
          </a:p>
          <a:p>
            <a:pPr>
              <a:buFontTx/>
              <a:buNone/>
            </a:pPr>
            <a:r>
              <a:rPr lang="en-US" sz="2100" dirty="0" smtClean="0">
                <a:latin typeface="Courier New" pitchFamily="49" charset="0"/>
              </a:rPr>
              <a:t>  &lt;/form&gt;</a:t>
            </a:r>
          </a:p>
          <a:p>
            <a:pPr>
              <a:buFontTx/>
              <a:buNone/>
            </a:pPr>
            <a:r>
              <a:rPr lang="en-US" sz="2100" dirty="0" smtClean="0">
                <a:latin typeface="Courier New" pitchFamily="49" charset="0"/>
              </a:rPr>
              <a:t>&lt;/fieldset&gt;</a:t>
            </a:r>
            <a:endParaRPr lang="en-US" sz="2100" dirty="0">
              <a:latin typeface="Courier New" pitchFamily="49" charset="0"/>
            </a:endParaRPr>
          </a:p>
        </p:txBody>
      </p:sp>
      <p:sp>
        <p:nvSpPr>
          <p:cNvPr id="4" name="Slide Number Placeholder 3"/>
          <p:cNvSpPr>
            <a:spLocks noGrp="1"/>
          </p:cNvSpPr>
          <p:nvPr>
            <p:ph type="sldNum" sz="quarter" idx="10"/>
          </p:nvPr>
        </p:nvSpPr>
        <p:spPr/>
        <p:txBody>
          <a:bodyPr/>
          <a:lstStyle/>
          <a:p>
            <a:fld id="{C1612885-DE44-46E0-8880-D88ABE17DB7A}" type="slidenum">
              <a:rPr lang="en-US" altLang="en-US"/>
              <a:pPr/>
              <a:t>22</a:t>
            </a:fld>
            <a:endParaRPr lang="en-US" altLang="en-US">
              <a:solidFill>
                <a:schemeClr val="accent2"/>
              </a:solidFill>
            </a:endParaRP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63682" name="Rectangle 2"/>
          <p:cNvSpPr>
            <a:spLocks noGrp="1" noChangeArrowheads="1"/>
          </p:cNvSpPr>
          <p:nvPr>
            <p:ph type="title"/>
          </p:nvPr>
        </p:nvSpPr>
        <p:spPr/>
        <p:txBody>
          <a:bodyPr/>
          <a:lstStyle/>
          <a:p>
            <a:r>
              <a:rPr lang="en-US" sz="3800" dirty="0" smtClean="0"/>
              <a:t>$.ajax </a:t>
            </a:r>
            <a:r>
              <a:rPr lang="en-US" sz="3800" dirty="0"/>
              <a:t>Example Code: </a:t>
            </a:r>
            <a:br>
              <a:rPr lang="en-US" sz="3800" dirty="0"/>
            </a:br>
            <a:r>
              <a:rPr lang="en-US" sz="3800" dirty="0"/>
              <a:t>JSP</a:t>
            </a:r>
          </a:p>
        </p:txBody>
      </p:sp>
      <p:sp>
        <p:nvSpPr>
          <p:cNvPr id="1863683" name="Rectangle 3"/>
          <p:cNvSpPr>
            <a:spLocks noGrp="1" noChangeArrowheads="1"/>
          </p:cNvSpPr>
          <p:nvPr>
            <p:ph idx="1"/>
          </p:nvPr>
        </p:nvSpPr>
        <p:spPr/>
        <p:txBody>
          <a:bodyPr/>
          <a:lstStyle/>
          <a:p>
            <a:pPr>
              <a:buFontTx/>
              <a:buNone/>
            </a:pPr>
            <a:r>
              <a:rPr lang="en-US" sz="2200" dirty="0">
                <a:latin typeface="Courier New" pitchFamily="49" charset="0"/>
              </a:rPr>
              <a:t>It is now &lt;%= new </a:t>
            </a:r>
            <a:r>
              <a:rPr lang="en-US" sz="2200" dirty="0" err="1">
                <a:latin typeface="Courier New" pitchFamily="49" charset="0"/>
              </a:rPr>
              <a:t>java.util.Date</a:t>
            </a:r>
            <a:r>
              <a:rPr lang="en-US" sz="2200" dirty="0">
                <a:latin typeface="Courier New" pitchFamily="49" charset="0"/>
              </a:rPr>
              <a:t>() %&gt;</a:t>
            </a:r>
          </a:p>
        </p:txBody>
      </p:sp>
      <p:sp>
        <p:nvSpPr>
          <p:cNvPr id="4" name="Slide Number Placeholder 3"/>
          <p:cNvSpPr>
            <a:spLocks noGrp="1"/>
          </p:cNvSpPr>
          <p:nvPr>
            <p:ph type="sldNum" sz="quarter" idx="10"/>
          </p:nvPr>
        </p:nvSpPr>
        <p:spPr/>
        <p:txBody>
          <a:bodyPr/>
          <a:lstStyle/>
          <a:p>
            <a:fld id="{40759044-8C30-4500-A9FF-97EC6039E7D5}" type="slidenum">
              <a:rPr lang="en-US" altLang="en-US"/>
              <a:pPr/>
              <a:t>23</a:t>
            </a:fld>
            <a:endParaRPr lang="en-US" altLang="en-US">
              <a:solidFill>
                <a:schemeClr val="accent2"/>
              </a:solidFill>
            </a:endParaRP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64706" name="Rectangle 2"/>
          <p:cNvSpPr>
            <a:spLocks noGrp="1" noChangeArrowheads="1"/>
          </p:cNvSpPr>
          <p:nvPr>
            <p:ph type="title"/>
          </p:nvPr>
        </p:nvSpPr>
        <p:spPr/>
        <p:txBody>
          <a:bodyPr/>
          <a:lstStyle/>
          <a:p>
            <a:r>
              <a:rPr lang="en-US" sz="4400" dirty="0" smtClean="0"/>
              <a:t>$.ajax</a:t>
            </a:r>
            <a:r>
              <a:rPr lang="en-US" dirty="0" smtClean="0"/>
              <a:t>: </a:t>
            </a:r>
            <a:r>
              <a:rPr lang="en-US" dirty="0"/>
              <a:t>Results</a:t>
            </a:r>
          </a:p>
        </p:txBody>
      </p:sp>
      <p:sp>
        <p:nvSpPr>
          <p:cNvPr id="5" name="Slide Number Placeholder 2"/>
          <p:cNvSpPr>
            <a:spLocks noGrp="1"/>
          </p:cNvSpPr>
          <p:nvPr>
            <p:ph type="sldNum" sz="quarter" idx="10"/>
          </p:nvPr>
        </p:nvSpPr>
        <p:spPr/>
        <p:txBody>
          <a:bodyPr/>
          <a:lstStyle/>
          <a:p>
            <a:fld id="{27A0696B-9196-4CA3-AD2B-716F5BD9DFA3}" type="slidenum">
              <a:rPr lang="en-US" altLang="en-US"/>
              <a:pPr/>
              <a:t>24</a:t>
            </a:fld>
            <a:endParaRPr lang="en-US" altLang="en-US">
              <a:solidFill>
                <a:schemeClr val="accent2"/>
              </a:solidFill>
            </a:endParaRPr>
          </a:p>
        </p:txBody>
      </p:sp>
      <p:pic>
        <p:nvPicPr>
          <p:cNvPr id="8" name="Picture 7" descr="ajax-basics-onclick-page.jpg"/>
          <p:cNvPicPr>
            <a:picLocks noChangeAspect="1"/>
          </p:cNvPicPr>
          <p:nvPr/>
        </p:nvPicPr>
        <p:blipFill>
          <a:blip r:embed="rId2" cstate="print"/>
          <a:stretch>
            <a:fillRect/>
          </a:stretch>
        </p:blipFill>
        <p:spPr>
          <a:xfrm>
            <a:off x="1038225" y="1676400"/>
            <a:ext cx="6731876" cy="3200400"/>
          </a:xfrm>
          <a:prstGeom prst="rect">
            <a:avLst/>
          </a:prstGeom>
        </p:spPr>
      </p:pic>
      <p:pic>
        <p:nvPicPr>
          <p:cNvPr id="6" name="Picture 5" descr="ajax-basics-onclick-dialog.jpg"/>
          <p:cNvPicPr>
            <a:picLocks noChangeAspect="1"/>
          </p:cNvPicPr>
          <p:nvPr/>
        </p:nvPicPr>
        <p:blipFill>
          <a:blip r:embed="rId3" cstate="print"/>
          <a:stretch>
            <a:fillRect/>
          </a:stretch>
        </p:blipFill>
        <p:spPr>
          <a:xfrm>
            <a:off x="5000625" y="4191000"/>
            <a:ext cx="3381375" cy="1219200"/>
          </a:xfrm>
          <a:prstGeom prst="rect">
            <a:avLst/>
          </a:prstGeom>
        </p:spPr>
      </p:pic>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Registering Event Handlers in JavaScript</a:t>
            </a:r>
            <a:endParaRPr lang="en-US" dirty="0"/>
          </a:p>
        </p:txBody>
      </p:sp>
      <p:sp>
        <p:nvSpPr>
          <p:cNvPr id="4" name="Content Placeholder 3"/>
          <p:cNvSpPr>
            <a:spLocks noGrp="1"/>
          </p:cNvSpPr>
          <p:nvPr>
            <p:ph idx="1"/>
          </p:nvPr>
        </p:nvSpPr>
        <p:spPr/>
        <p:txBody>
          <a:bodyPr/>
          <a:lstStyle/>
          <a:p>
            <a:r>
              <a:rPr lang="en-US" dirty="0" smtClean="0"/>
              <a:t>Basic approach</a:t>
            </a:r>
          </a:p>
          <a:p>
            <a:pPr lvl="1"/>
            <a:r>
              <a:rPr lang="en-US" dirty="0" smtClean="0"/>
              <a:t>Previous example set the onclick handler in the HTML. Although this is common with </a:t>
            </a:r>
            <a:r>
              <a:rPr lang="en-US" dirty="0" smtClean="0"/>
              <a:t>some Ajax </a:t>
            </a:r>
            <a:r>
              <a:rPr lang="en-US" dirty="0" smtClean="0"/>
              <a:t>libraries, jQuery advocates setting it in the JavaScript instead</a:t>
            </a:r>
          </a:p>
          <a:p>
            <a:pPr lvl="2"/>
            <a:r>
              <a:rPr lang="en-US" dirty="0" smtClean="0"/>
              <a:t>Often referred to as “unobtrusive JavaScript”: </a:t>
            </a:r>
            <a:r>
              <a:rPr lang="en-US" u="sng" dirty="0" smtClean="0"/>
              <a:t>no</a:t>
            </a:r>
            <a:r>
              <a:rPr lang="en-US" dirty="0" smtClean="0"/>
              <a:t> explicit JavaScript anywhere in the HTML page</a:t>
            </a:r>
          </a:p>
          <a:p>
            <a:r>
              <a:rPr lang="en-US" dirty="0" smtClean="0"/>
              <a:t>jQuery support</a:t>
            </a:r>
          </a:p>
          <a:p>
            <a:pPr lvl="1"/>
            <a:r>
              <a:rPr lang="en-US" dirty="0" smtClean="0">
                <a:solidFill>
                  <a:srgbClr val="FF0000"/>
                </a:solidFill>
              </a:rPr>
              <a:t>$(</a:t>
            </a:r>
            <a:r>
              <a:rPr lang="en-US" dirty="0" smtClean="0"/>
              <a:t>function() {…}</a:t>
            </a:r>
            <a:r>
              <a:rPr lang="en-US" dirty="0" smtClean="0">
                <a:solidFill>
                  <a:srgbClr val="FF0000"/>
                </a:solidFill>
              </a:rPr>
              <a:t>);</a:t>
            </a:r>
          </a:p>
          <a:p>
            <a:pPr lvl="2"/>
            <a:r>
              <a:rPr lang="en-US" dirty="0" smtClean="0"/>
              <a:t>Function runs after the DOM is loaded, but does not wait for images, as with </a:t>
            </a:r>
            <a:r>
              <a:rPr lang="en-US" dirty="0" err="1" smtClean="0"/>
              <a:t>window.onload</a:t>
            </a:r>
            <a:endParaRPr lang="en-US" dirty="0" smtClean="0"/>
          </a:p>
          <a:p>
            <a:pPr lvl="2"/>
            <a:r>
              <a:rPr lang="en-US" dirty="0" smtClean="0"/>
              <a:t>Use this approach to set up </a:t>
            </a:r>
            <a:r>
              <a:rPr lang="en-US" i="1" dirty="0" smtClean="0"/>
              <a:t>all</a:t>
            </a:r>
            <a:r>
              <a:rPr lang="en-US" dirty="0" smtClean="0"/>
              <a:t> event handlers</a:t>
            </a:r>
          </a:p>
          <a:p>
            <a:pPr lvl="1"/>
            <a:r>
              <a:rPr lang="en-US" dirty="0" smtClean="0"/>
              <a:t>$("#some-id").</a:t>
            </a:r>
            <a:r>
              <a:rPr lang="en-US" dirty="0" smtClean="0">
                <a:solidFill>
                  <a:srgbClr val="FF0000"/>
                </a:solidFill>
              </a:rPr>
              <a:t>click</a:t>
            </a:r>
            <a:r>
              <a:rPr lang="en-US" dirty="0" smtClean="0"/>
              <a:t>(</a:t>
            </a:r>
            <a:r>
              <a:rPr lang="en-US" dirty="0" err="1" smtClean="0"/>
              <a:t>someHandler</a:t>
            </a:r>
            <a:r>
              <a:rPr lang="en-US" dirty="0" smtClean="0"/>
              <a:t>);</a:t>
            </a:r>
          </a:p>
          <a:p>
            <a:pPr lvl="2"/>
            <a:r>
              <a:rPr lang="en-US" dirty="0" smtClean="0"/>
              <a:t>Assigns to onclick handler. Handler is passed an Event object with characteristics that are unified across browsers</a:t>
            </a:r>
            <a:endParaRPr lang="en-US" dirty="0"/>
          </a:p>
        </p:txBody>
      </p:sp>
      <p:sp>
        <p:nvSpPr>
          <p:cNvPr id="3" name="Slide Number Placeholder 2"/>
          <p:cNvSpPr>
            <a:spLocks noGrp="1"/>
          </p:cNvSpPr>
          <p:nvPr>
            <p:ph type="sldNum" sz="quarter" idx="10"/>
          </p:nvPr>
        </p:nvSpPr>
        <p:spPr/>
        <p:txBody>
          <a:bodyPr/>
          <a:lstStyle/>
          <a:p>
            <a:fld id="{C45019B8-6D5A-41A9-8971-A0143BA8BFBB}" type="slidenum">
              <a:rPr lang="en-US" altLang="en-US" smtClean="0"/>
              <a:pPr/>
              <a:t>25</a:t>
            </a:fld>
            <a:endParaRPr lang="en-US" altLang="en-US">
              <a:solidFill>
                <a:schemeClr val="accent2"/>
              </a:solidFill>
            </a:endParaRP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Redoing Time Alert: JavaScript</a:t>
            </a:r>
            <a:endParaRPr lang="en-US" dirty="0"/>
          </a:p>
        </p:txBody>
      </p:sp>
      <p:sp>
        <p:nvSpPr>
          <p:cNvPr id="3" name="Content Placeholder 2"/>
          <p:cNvSpPr>
            <a:spLocks noGrp="1"/>
          </p:cNvSpPr>
          <p:nvPr>
            <p:ph idx="1"/>
          </p:nvPr>
        </p:nvSpPr>
        <p:spPr/>
        <p:txBody>
          <a:bodyPr/>
          <a:lstStyle/>
          <a:p>
            <a:pPr>
              <a:buNone/>
            </a:pPr>
            <a:r>
              <a:rPr lang="en-US" sz="2200" dirty="0" smtClean="0">
                <a:solidFill>
                  <a:srgbClr val="FF0000"/>
                </a:solidFill>
                <a:latin typeface="Courier New" pitchFamily="49" charset="0"/>
                <a:cs typeface="Courier New" pitchFamily="49" charset="0"/>
              </a:rPr>
              <a:t>$(function() {</a:t>
            </a:r>
          </a:p>
          <a:p>
            <a:pPr>
              <a:buNone/>
            </a:pPr>
            <a:r>
              <a:rPr lang="en-US" sz="2200" dirty="0" smtClean="0">
                <a:solidFill>
                  <a:srgbClr val="FF0000"/>
                </a:solidFill>
                <a:latin typeface="Courier New" pitchFamily="49" charset="0"/>
                <a:cs typeface="Courier New" pitchFamily="49" charset="0"/>
              </a:rPr>
              <a:t>    $("#time-button-1").click(showTime1);</a:t>
            </a:r>
          </a:p>
          <a:p>
            <a:pPr>
              <a:buNone/>
            </a:pPr>
            <a:r>
              <a:rPr lang="en-US" sz="2200" dirty="0" smtClean="0">
                <a:solidFill>
                  <a:srgbClr val="FF0000"/>
                </a:solidFill>
                <a:latin typeface="Courier New" pitchFamily="49" charset="0"/>
                <a:cs typeface="Courier New" pitchFamily="49" charset="0"/>
              </a:rPr>
              <a:t>});</a:t>
            </a:r>
          </a:p>
          <a:p>
            <a:pPr>
              <a:buNone/>
            </a:pPr>
            <a:endParaRPr lang="en-US" sz="2200" dirty="0" smtClean="0">
              <a:latin typeface="Courier New" pitchFamily="49" charset="0"/>
              <a:cs typeface="Courier New" pitchFamily="49" charset="0"/>
            </a:endParaRPr>
          </a:p>
          <a:p>
            <a:pPr>
              <a:buNone/>
            </a:pPr>
            <a:endParaRPr lang="en-US" sz="2200" dirty="0" smtClean="0">
              <a:latin typeface="Courier New" pitchFamily="49" charset="0"/>
              <a:cs typeface="Courier New" pitchFamily="49" charset="0"/>
            </a:endParaRPr>
          </a:p>
          <a:p>
            <a:pPr>
              <a:buNone/>
            </a:pPr>
            <a:r>
              <a:rPr lang="en-US" sz="2200" dirty="0" smtClean="0">
                <a:latin typeface="Courier New" pitchFamily="49" charset="0"/>
                <a:cs typeface="Courier New" pitchFamily="49" charset="0"/>
              </a:rPr>
              <a:t>function showTime1() {</a:t>
            </a:r>
          </a:p>
          <a:p>
            <a:pPr>
              <a:buNone/>
            </a:pPr>
            <a:r>
              <a:rPr lang="en-US" sz="2200" dirty="0" smtClean="0">
                <a:latin typeface="Courier New" pitchFamily="49" charset="0"/>
                <a:cs typeface="Courier New" pitchFamily="49" charset="0"/>
              </a:rPr>
              <a:t>  $.ajax({ url: "show-time.jsp",</a:t>
            </a:r>
          </a:p>
          <a:p>
            <a:pPr>
              <a:buNone/>
            </a:pPr>
            <a:r>
              <a:rPr lang="en-US" sz="2200" dirty="0" smtClean="0">
                <a:latin typeface="Courier New" pitchFamily="49" charset="0"/>
                <a:cs typeface="Courier New" pitchFamily="49" charset="0"/>
              </a:rPr>
              <a:t>           success: </a:t>
            </a:r>
            <a:r>
              <a:rPr lang="en-US" sz="2200" dirty="0" err="1" smtClean="0">
                <a:latin typeface="Courier New" pitchFamily="49" charset="0"/>
                <a:cs typeface="Courier New" pitchFamily="49" charset="0"/>
              </a:rPr>
              <a:t>showAlert</a:t>
            </a:r>
            <a:r>
              <a:rPr lang="en-US" sz="2200" dirty="0" smtClean="0">
                <a:latin typeface="Courier New" pitchFamily="49" charset="0"/>
                <a:cs typeface="Courier New" pitchFamily="49" charset="0"/>
              </a:rPr>
              <a:t>,</a:t>
            </a:r>
          </a:p>
          <a:p>
            <a:pPr>
              <a:buNone/>
            </a:pPr>
            <a:r>
              <a:rPr lang="en-US" sz="2200" dirty="0" smtClean="0">
                <a:latin typeface="Courier New" pitchFamily="49" charset="0"/>
                <a:cs typeface="Courier New" pitchFamily="49" charset="0"/>
              </a:rPr>
              <a:t>           cache: false });</a:t>
            </a:r>
          </a:p>
          <a:p>
            <a:pPr>
              <a:buNone/>
            </a:pPr>
            <a:r>
              <a:rPr lang="en-US" sz="2200" dirty="0" smtClean="0">
                <a:latin typeface="Courier New" pitchFamily="49" charset="0"/>
                <a:cs typeface="Courier New" pitchFamily="49" charset="0"/>
              </a:rPr>
              <a:t>}</a:t>
            </a:r>
          </a:p>
          <a:p>
            <a:pPr>
              <a:buNone/>
            </a:pPr>
            <a:endParaRPr lang="en-US" sz="2200" dirty="0" smtClean="0">
              <a:latin typeface="Courier New" pitchFamily="49" charset="0"/>
              <a:cs typeface="Courier New" pitchFamily="49" charset="0"/>
            </a:endParaRPr>
          </a:p>
          <a:p>
            <a:pPr>
              <a:buNone/>
            </a:pPr>
            <a:r>
              <a:rPr lang="en-US" sz="2200" dirty="0" smtClean="0">
                <a:latin typeface="Courier New" pitchFamily="49" charset="0"/>
                <a:cs typeface="Courier New" pitchFamily="49" charset="0"/>
              </a:rPr>
              <a:t>function </a:t>
            </a:r>
            <a:r>
              <a:rPr lang="en-US" sz="2200" dirty="0" err="1" smtClean="0">
                <a:latin typeface="Courier New" pitchFamily="49" charset="0"/>
                <a:cs typeface="Courier New" pitchFamily="49" charset="0"/>
              </a:rPr>
              <a:t>showAlert</a:t>
            </a:r>
            <a:r>
              <a:rPr lang="en-US" sz="2200" dirty="0" smtClean="0">
                <a:latin typeface="Courier New" pitchFamily="49" charset="0"/>
                <a:cs typeface="Courier New" pitchFamily="49" charset="0"/>
              </a:rPr>
              <a:t>(text) {</a:t>
            </a:r>
          </a:p>
          <a:p>
            <a:pPr>
              <a:buNone/>
            </a:pPr>
            <a:r>
              <a:rPr lang="en-US" sz="2200" dirty="0" smtClean="0">
                <a:latin typeface="Courier New" pitchFamily="49" charset="0"/>
                <a:cs typeface="Courier New" pitchFamily="49" charset="0"/>
              </a:rPr>
              <a:t>  alert(text);</a:t>
            </a:r>
          </a:p>
          <a:p>
            <a:pPr>
              <a:buNone/>
            </a:pPr>
            <a:r>
              <a:rPr lang="en-US" sz="2200" dirty="0" smtClean="0">
                <a:latin typeface="Courier New" pitchFamily="49" charset="0"/>
                <a:cs typeface="Courier New" pitchFamily="49" charset="0"/>
              </a:rPr>
              <a:t>}</a:t>
            </a:r>
            <a:endParaRPr lang="en-US" sz="2200" dirty="0">
              <a:latin typeface="Courier New" pitchFamily="49" charset="0"/>
              <a:cs typeface="Courier New" pitchFamily="49" charset="0"/>
            </a:endParaRPr>
          </a:p>
        </p:txBody>
      </p:sp>
      <p:sp>
        <p:nvSpPr>
          <p:cNvPr id="4" name="Slide Number Placeholder 3"/>
          <p:cNvSpPr>
            <a:spLocks noGrp="1"/>
          </p:cNvSpPr>
          <p:nvPr>
            <p:ph type="sldNum" sz="quarter" idx="10"/>
          </p:nvPr>
        </p:nvSpPr>
        <p:spPr/>
        <p:txBody>
          <a:bodyPr/>
          <a:lstStyle/>
          <a:p>
            <a:fld id="{15A07B82-CC66-462C-8A50-3A29B43DABFB}" type="slidenum">
              <a:rPr lang="en-US" altLang="en-US" smtClean="0"/>
              <a:pPr/>
              <a:t>26</a:t>
            </a:fld>
            <a:endParaRPr lang="en-US" altLang="en-US">
              <a:solidFill>
                <a:schemeClr val="accent2"/>
              </a:solidFill>
            </a:endParaRPr>
          </a:p>
        </p:txBody>
      </p:sp>
      <p:sp>
        <p:nvSpPr>
          <p:cNvPr id="5" name="Text Box 4"/>
          <p:cNvSpPr txBox="1">
            <a:spLocks noChangeArrowheads="1"/>
          </p:cNvSpPr>
          <p:nvPr/>
        </p:nvSpPr>
        <p:spPr bwMode="ltGray">
          <a:xfrm>
            <a:off x="7315200" y="3733800"/>
            <a:ext cx="1524000" cy="646331"/>
          </a:xfrm>
          <a:prstGeom prst="rect">
            <a:avLst/>
          </a:prstGeom>
          <a:noFill/>
          <a:ln w="9525">
            <a:noFill/>
            <a:miter lim="800000"/>
            <a:headEnd/>
            <a:tailEnd/>
          </a:ln>
          <a:effectLst/>
        </p:spPr>
        <p:txBody>
          <a:bodyPr wrap="square">
            <a:spAutoFit/>
          </a:bodyPr>
          <a:lstStyle/>
          <a:p>
            <a:r>
              <a:rPr lang="en-US" sz="1200" b="1" dirty="0" smtClean="0">
                <a:solidFill>
                  <a:srgbClr val="0000FF"/>
                </a:solidFill>
                <a:latin typeface="Arial Narrow" pitchFamily="34" charset="0"/>
              </a:rPr>
              <a:t>These two functions are unchanged from previous example.</a:t>
            </a:r>
            <a:endParaRPr lang="en-US" sz="1200" b="1" dirty="0">
              <a:solidFill>
                <a:srgbClr val="0000FF"/>
              </a:solidFill>
              <a:latin typeface="Arial Narrow" pitchFamily="34" charset="0"/>
            </a:endParaRPr>
          </a:p>
        </p:txBody>
      </p:sp>
      <p:sp>
        <p:nvSpPr>
          <p:cNvPr id="6" name="Line 5"/>
          <p:cNvSpPr>
            <a:spLocks noChangeShapeType="1"/>
          </p:cNvSpPr>
          <p:nvPr/>
        </p:nvSpPr>
        <p:spPr bwMode="ltGray">
          <a:xfrm flipH="1" flipV="1">
            <a:off x="6096000" y="3962400"/>
            <a:ext cx="1219200" cy="76200"/>
          </a:xfrm>
          <a:prstGeom prst="line">
            <a:avLst/>
          </a:prstGeom>
          <a:noFill/>
          <a:ln w="9525">
            <a:solidFill>
              <a:srgbClr val="0000FF"/>
            </a:solidFill>
            <a:round/>
            <a:headEnd/>
            <a:tailEnd type="triangle" w="med" len="med"/>
          </a:ln>
          <a:effectLst/>
        </p:spPr>
        <p:txBody>
          <a:bodyPr wrap="square">
            <a:spAutoFit/>
          </a:bodyPr>
          <a:lstStyle/>
          <a:p>
            <a:endParaRPr lang="en-US"/>
          </a:p>
        </p:txBody>
      </p:sp>
      <p:sp>
        <p:nvSpPr>
          <p:cNvPr id="7" name="Line 5"/>
          <p:cNvSpPr>
            <a:spLocks noChangeShapeType="1"/>
          </p:cNvSpPr>
          <p:nvPr/>
        </p:nvSpPr>
        <p:spPr bwMode="ltGray">
          <a:xfrm flipH="1">
            <a:off x="5257800" y="4038600"/>
            <a:ext cx="2057400" cy="1295400"/>
          </a:xfrm>
          <a:prstGeom prst="line">
            <a:avLst/>
          </a:prstGeom>
          <a:noFill/>
          <a:ln w="9525">
            <a:solidFill>
              <a:srgbClr val="0000FF"/>
            </a:solidFill>
            <a:round/>
            <a:headEnd/>
            <a:tailEnd type="triangle" w="med" len="med"/>
          </a:ln>
          <a:effectLst/>
        </p:spPr>
        <p:txBody>
          <a:bodyPr wrap="square">
            <a:spAutoFit/>
          </a:bodyPr>
          <a:lstStyle/>
          <a:p>
            <a:endParaRPr lang="en-US"/>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Redoing Time Alert: HTML</a:t>
            </a:r>
            <a:endParaRPr lang="en-US" dirty="0"/>
          </a:p>
        </p:txBody>
      </p:sp>
      <p:sp>
        <p:nvSpPr>
          <p:cNvPr id="3" name="Content Placeholder 2"/>
          <p:cNvSpPr>
            <a:spLocks noGrp="1"/>
          </p:cNvSpPr>
          <p:nvPr>
            <p:ph idx="1"/>
          </p:nvPr>
        </p:nvSpPr>
        <p:spPr/>
        <p:txBody>
          <a:bodyPr/>
          <a:lstStyle/>
          <a:p>
            <a:pPr>
              <a:buNone/>
            </a:pPr>
            <a:r>
              <a:rPr lang="en-US" sz="2200" dirty="0" smtClean="0">
                <a:latin typeface="Courier New" pitchFamily="49" charset="0"/>
                <a:cs typeface="Courier New" pitchFamily="49" charset="0"/>
              </a:rPr>
              <a:t>&lt;fieldset&gt;</a:t>
            </a:r>
          </a:p>
          <a:p>
            <a:pPr>
              <a:buNone/>
            </a:pPr>
            <a:r>
              <a:rPr lang="en-US" sz="2200" dirty="0" smtClean="0">
                <a:latin typeface="Courier New" pitchFamily="49" charset="0"/>
                <a:cs typeface="Courier New" pitchFamily="49" charset="0"/>
              </a:rPr>
              <a:t>  &lt;legend&gt;$.ajax: Basics (Using click </a:t>
            </a:r>
          </a:p>
          <a:p>
            <a:pPr>
              <a:buNone/>
            </a:pPr>
            <a:r>
              <a:rPr lang="en-US" sz="2200" dirty="0" smtClean="0">
                <a:latin typeface="Courier New" pitchFamily="49" charset="0"/>
                <a:cs typeface="Courier New" pitchFamily="49" charset="0"/>
              </a:rPr>
              <a:t>          function in JavaScript)&lt;/legend&gt;</a:t>
            </a:r>
          </a:p>
          <a:p>
            <a:pPr>
              <a:buNone/>
            </a:pPr>
            <a:r>
              <a:rPr lang="en-US" sz="2200" dirty="0" smtClean="0">
                <a:latin typeface="Courier New" pitchFamily="49" charset="0"/>
                <a:cs typeface="Courier New" pitchFamily="49" charset="0"/>
              </a:rPr>
              <a:t>  &lt;form action="#"&gt;</a:t>
            </a:r>
          </a:p>
          <a:p>
            <a:pPr>
              <a:buNone/>
            </a:pPr>
            <a:r>
              <a:rPr lang="en-US" sz="2200" dirty="0" smtClean="0">
                <a:latin typeface="Courier New" pitchFamily="49" charset="0"/>
                <a:cs typeface="Courier New" pitchFamily="49" charset="0"/>
              </a:rPr>
              <a:t>    &lt;input type="button" value="Show Time"</a:t>
            </a:r>
          </a:p>
          <a:p>
            <a:pPr>
              <a:buNone/>
            </a:pPr>
            <a:r>
              <a:rPr lang="en-US" sz="2200" dirty="0" smtClean="0">
                <a:latin typeface="Courier New" pitchFamily="49" charset="0"/>
                <a:cs typeface="Courier New" pitchFamily="49" charset="0"/>
              </a:rPr>
              <a:t>           </a:t>
            </a:r>
            <a:r>
              <a:rPr lang="en-US" sz="2200" dirty="0" smtClean="0">
                <a:solidFill>
                  <a:srgbClr val="FF0000"/>
                </a:solidFill>
                <a:latin typeface="Courier New" pitchFamily="49" charset="0"/>
                <a:cs typeface="Courier New" pitchFamily="49" charset="0"/>
              </a:rPr>
              <a:t>id='time-button-1'</a:t>
            </a:r>
            <a:r>
              <a:rPr lang="en-US" sz="2200" dirty="0" smtClean="0">
                <a:latin typeface="Courier New" pitchFamily="49" charset="0"/>
                <a:cs typeface="Courier New" pitchFamily="49" charset="0"/>
              </a:rPr>
              <a:t>/&gt;</a:t>
            </a:r>
          </a:p>
          <a:p>
            <a:pPr>
              <a:buNone/>
            </a:pPr>
            <a:r>
              <a:rPr lang="en-US" sz="2200" dirty="0" smtClean="0">
                <a:latin typeface="Courier New" pitchFamily="49" charset="0"/>
                <a:cs typeface="Courier New" pitchFamily="49" charset="0"/>
              </a:rPr>
              <a:t>  &lt;/form&gt;</a:t>
            </a:r>
          </a:p>
          <a:p>
            <a:pPr>
              <a:buNone/>
            </a:pPr>
            <a:r>
              <a:rPr lang="en-US" sz="2200" dirty="0" smtClean="0">
                <a:latin typeface="Courier New" pitchFamily="49" charset="0"/>
                <a:cs typeface="Courier New" pitchFamily="49" charset="0"/>
              </a:rPr>
              <a:t>&lt;/fieldset&gt;</a:t>
            </a:r>
            <a:endParaRPr lang="en-US" sz="2200" dirty="0">
              <a:latin typeface="Courier New" pitchFamily="49" charset="0"/>
              <a:cs typeface="Courier New" pitchFamily="49" charset="0"/>
            </a:endParaRPr>
          </a:p>
        </p:txBody>
      </p:sp>
      <p:sp>
        <p:nvSpPr>
          <p:cNvPr id="4" name="Slide Number Placeholder 3"/>
          <p:cNvSpPr>
            <a:spLocks noGrp="1"/>
          </p:cNvSpPr>
          <p:nvPr>
            <p:ph type="sldNum" sz="quarter" idx="10"/>
          </p:nvPr>
        </p:nvSpPr>
        <p:spPr/>
        <p:txBody>
          <a:bodyPr/>
          <a:lstStyle/>
          <a:p>
            <a:fld id="{15A07B82-CC66-462C-8A50-3A29B43DABFB}" type="slidenum">
              <a:rPr lang="en-US" altLang="en-US" smtClean="0"/>
              <a:pPr/>
              <a:t>27</a:t>
            </a:fld>
            <a:endParaRPr lang="en-US" altLang="en-US">
              <a:solidFill>
                <a:schemeClr val="accent2"/>
              </a:solidFill>
            </a:endParaRP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Redoing Time Alert: Results</a:t>
            </a:r>
            <a:endParaRPr lang="en-US" dirty="0"/>
          </a:p>
        </p:txBody>
      </p:sp>
      <p:sp>
        <p:nvSpPr>
          <p:cNvPr id="4" name="Slide Number Placeholder 3"/>
          <p:cNvSpPr>
            <a:spLocks noGrp="1"/>
          </p:cNvSpPr>
          <p:nvPr>
            <p:ph type="sldNum" sz="quarter" idx="10"/>
          </p:nvPr>
        </p:nvSpPr>
        <p:spPr/>
        <p:txBody>
          <a:bodyPr/>
          <a:lstStyle/>
          <a:p>
            <a:fld id="{15A07B82-CC66-462C-8A50-3A29B43DABFB}" type="slidenum">
              <a:rPr lang="en-US" altLang="en-US" smtClean="0"/>
              <a:pPr/>
              <a:t>28</a:t>
            </a:fld>
            <a:endParaRPr lang="en-US" altLang="en-US">
              <a:solidFill>
                <a:schemeClr val="accent2"/>
              </a:solidFill>
            </a:endParaRPr>
          </a:p>
        </p:txBody>
      </p:sp>
      <p:pic>
        <p:nvPicPr>
          <p:cNvPr id="8" name="Picture 7" descr="ajax-basics-click-page.jpg"/>
          <p:cNvPicPr>
            <a:picLocks noChangeAspect="1"/>
          </p:cNvPicPr>
          <p:nvPr/>
        </p:nvPicPr>
        <p:blipFill>
          <a:blip r:embed="rId2" cstate="print"/>
          <a:stretch>
            <a:fillRect/>
          </a:stretch>
        </p:blipFill>
        <p:spPr>
          <a:xfrm>
            <a:off x="762000" y="1600200"/>
            <a:ext cx="7492621" cy="2743200"/>
          </a:xfrm>
          <a:prstGeom prst="rect">
            <a:avLst/>
          </a:prstGeom>
        </p:spPr>
      </p:pic>
      <p:pic>
        <p:nvPicPr>
          <p:cNvPr id="7" name="Picture 6" descr="ajax-basics-click-dialog.jpg"/>
          <p:cNvPicPr>
            <a:picLocks noChangeAspect="1"/>
          </p:cNvPicPr>
          <p:nvPr/>
        </p:nvPicPr>
        <p:blipFill>
          <a:blip r:embed="rId3" cstate="print"/>
          <a:stretch>
            <a:fillRect/>
          </a:stretch>
        </p:blipFill>
        <p:spPr>
          <a:xfrm>
            <a:off x="5181600" y="3581400"/>
            <a:ext cx="3381375" cy="1219200"/>
          </a:xfrm>
          <a:prstGeom prst="rect">
            <a:avLst/>
          </a:prstGeom>
        </p:spPr>
      </p:pic>
      <p:sp>
        <p:nvSpPr>
          <p:cNvPr id="9" name="Text Box 4"/>
          <p:cNvSpPr txBox="1">
            <a:spLocks noChangeArrowheads="1"/>
          </p:cNvSpPr>
          <p:nvPr/>
        </p:nvSpPr>
        <p:spPr bwMode="ltGray">
          <a:xfrm>
            <a:off x="3505200" y="5715000"/>
            <a:ext cx="3124200" cy="276999"/>
          </a:xfrm>
          <a:prstGeom prst="rect">
            <a:avLst/>
          </a:prstGeom>
          <a:noFill/>
          <a:ln w="9525">
            <a:noFill/>
            <a:miter lim="800000"/>
            <a:headEnd/>
            <a:tailEnd/>
          </a:ln>
          <a:effectLst/>
        </p:spPr>
        <p:txBody>
          <a:bodyPr wrap="square">
            <a:spAutoFit/>
          </a:bodyPr>
          <a:lstStyle/>
          <a:p>
            <a:r>
              <a:rPr lang="en-US" sz="1200" b="1" dirty="0" smtClean="0">
                <a:solidFill>
                  <a:srgbClr val="0000FF"/>
                </a:solidFill>
                <a:latin typeface="Arial Narrow" pitchFamily="34" charset="0"/>
              </a:rPr>
              <a:t>Works exactly the same as previous example.</a:t>
            </a:r>
            <a:endParaRPr lang="en-US" sz="1200" b="1" dirty="0">
              <a:solidFill>
                <a:srgbClr val="0000FF"/>
              </a:solidFill>
              <a:latin typeface="Arial Narrow" pitchFamily="34" charset="0"/>
            </a:endParaRP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31266" name="Rectangle 2"/>
          <p:cNvSpPr>
            <a:spLocks noGrp="1" noChangeArrowheads="1"/>
          </p:cNvSpPr>
          <p:nvPr>
            <p:ph type="ctrTitle"/>
          </p:nvPr>
        </p:nvSpPr>
        <p:spPr/>
        <p:txBody>
          <a:bodyPr/>
          <a:lstStyle/>
          <a:p>
            <a:r>
              <a:rPr lang="en-US" dirty="0" smtClean="0"/>
              <a:t>$.ajax:</a:t>
            </a:r>
            <a:br>
              <a:rPr lang="en-US" dirty="0" smtClean="0"/>
            </a:br>
            <a:r>
              <a:rPr lang="en-US" dirty="0" smtClean="0"/>
              <a:t>Sending Data</a:t>
            </a:r>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58562" name="Rectangle 2"/>
          <p:cNvSpPr>
            <a:spLocks noGrp="1" noChangeArrowheads="1"/>
          </p:cNvSpPr>
          <p:nvPr>
            <p:ph type="ctrTitle"/>
          </p:nvPr>
        </p:nvSpPr>
        <p:spPr/>
        <p:txBody>
          <a:bodyPr/>
          <a:lstStyle/>
          <a:p>
            <a:r>
              <a:rPr lang="en-US" dirty="0"/>
              <a:t>Introduction</a:t>
            </a: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Overview</a:t>
            </a:r>
            <a:endParaRPr lang="en-US" dirty="0"/>
          </a:p>
        </p:txBody>
      </p:sp>
      <p:sp>
        <p:nvSpPr>
          <p:cNvPr id="3" name="Content Placeholder 2"/>
          <p:cNvSpPr>
            <a:spLocks noGrp="1"/>
          </p:cNvSpPr>
          <p:nvPr>
            <p:ph idx="1"/>
          </p:nvPr>
        </p:nvSpPr>
        <p:spPr/>
        <p:txBody>
          <a:bodyPr/>
          <a:lstStyle/>
          <a:p>
            <a:r>
              <a:rPr lang="en-US" dirty="0" smtClean="0"/>
              <a:t>$.ajax({ url: …, success: …, </a:t>
            </a:r>
            <a:r>
              <a:rPr lang="en-US" dirty="0" smtClean="0">
                <a:solidFill>
                  <a:srgbClr val="FF0000"/>
                </a:solidFill>
              </a:rPr>
              <a:t>data: …</a:t>
            </a:r>
            <a:r>
              <a:rPr lang="en-US" dirty="0" smtClean="0"/>
              <a:t>});</a:t>
            </a:r>
          </a:p>
          <a:p>
            <a:pPr lvl="1"/>
            <a:r>
              <a:rPr lang="en-US" dirty="0" smtClean="0"/>
              <a:t>Can be a String, in which case it is sent unchanged.</a:t>
            </a:r>
          </a:p>
          <a:p>
            <a:pPr lvl="2"/>
            <a:r>
              <a:rPr lang="en-US" dirty="0" smtClean="0"/>
              <a:t>On end of URL or in POST data, depending on HTTP type</a:t>
            </a:r>
          </a:p>
          <a:p>
            <a:pPr lvl="2"/>
            <a:r>
              <a:rPr lang="en-US" dirty="0" smtClean="0"/>
              <a:t>See later example for building the string automatically using the “serialize” function</a:t>
            </a:r>
          </a:p>
          <a:p>
            <a:pPr lvl="1"/>
            <a:r>
              <a:rPr lang="en-US" dirty="0" smtClean="0"/>
              <a:t>Can be an object, in which case query string gets built out of property names and URL-encoded property values</a:t>
            </a:r>
          </a:p>
          <a:p>
            <a:pPr lvl="2"/>
            <a:r>
              <a:rPr lang="en-US" dirty="0" smtClean="0"/>
              <a:t>Works identically to “parameters” option in Prototype</a:t>
            </a:r>
          </a:p>
          <a:p>
            <a:r>
              <a:rPr lang="en-US" dirty="0" smtClean="0"/>
              <a:t>Equivalent examples</a:t>
            </a:r>
          </a:p>
          <a:p>
            <a:pPr lvl="1"/>
            <a:r>
              <a:rPr lang="en-US" dirty="0" smtClean="0"/>
              <a:t>$.ajax({… data: "param1=foo+bar%21&amp;param2=</a:t>
            </a:r>
            <a:r>
              <a:rPr lang="en-US" dirty="0" err="1" smtClean="0"/>
              <a:t>baz</a:t>
            </a:r>
            <a:r>
              <a:rPr lang="en-US" dirty="0" smtClean="0"/>
              <a:t>"});</a:t>
            </a:r>
          </a:p>
          <a:p>
            <a:pPr lvl="1"/>
            <a:r>
              <a:rPr lang="en-US" dirty="0" smtClean="0"/>
              <a:t>$.ajax({… data: { param1: "</a:t>
            </a:r>
            <a:r>
              <a:rPr lang="en-US" dirty="0" err="1" smtClean="0"/>
              <a:t>foo</a:t>
            </a:r>
            <a:r>
              <a:rPr lang="en-US" dirty="0" smtClean="0"/>
              <a:t> bar!", param2: "</a:t>
            </a:r>
            <a:r>
              <a:rPr lang="en-US" dirty="0" err="1" smtClean="0"/>
              <a:t>baz</a:t>
            </a:r>
            <a:r>
              <a:rPr lang="en-US" dirty="0" smtClean="0"/>
              <a:t>"}});</a:t>
            </a:r>
            <a:endParaRPr lang="en-US" dirty="0"/>
          </a:p>
        </p:txBody>
      </p:sp>
      <p:sp>
        <p:nvSpPr>
          <p:cNvPr id="4" name="Slide Number Placeholder 3"/>
          <p:cNvSpPr>
            <a:spLocks noGrp="1"/>
          </p:cNvSpPr>
          <p:nvPr>
            <p:ph type="sldNum" sz="quarter" idx="10"/>
          </p:nvPr>
        </p:nvSpPr>
        <p:spPr/>
        <p:txBody>
          <a:bodyPr/>
          <a:lstStyle/>
          <a:p>
            <a:fld id="{15A07B82-CC66-462C-8A50-3A29B43DABFB}" type="slidenum">
              <a:rPr lang="en-US" altLang="en-US" smtClean="0"/>
              <a:pPr/>
              <a:t>30</a:t>
            </a:fld>
            <a:endParaRPr lang="en-US" altLang="en-US">
              <a:solidFill>
                <a:schemeClr val="accent2"/>
              </a:solidFill>
            </a:endParaRP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61634" name="Rectangle 2"/>
          <p:cNvSpPr>
            <a:spLocks noGrp="1" noChangeArrowheads="1"/>
          </p:cNvSpPr>
          <p:nvPr>
            <p:ph type="title"/>
          </p:nvPr>
        </p:nvSpPr>
        <p:spPr/>
        <p:txBody>
          <a:bodyPr/>
          <a:lstStyle/>
          <a:p>
            <a:r>
              <a:rPr lang="en-US" sz="3800" dirty="0" smtClean="0"/>
              <a:t>Data Example: JavaScript</a:t>
            </a:r>
            <a:endParaRPr lang="en-US" sz="3800" dirty="0"/>
          </a:p>
        </p:txBody>
      </p:sp>
      <p:sp>
        <p:nvSpPr>
          <p:cNvPr id="1861635" name="Rectangle 3"/>
          <p:cNvSpPr>
            <a:spLocks noGrp="1" noChangeArrowheads="1"/>
          </p:cNvSpPr>
          <p:nvPr>
            <p:ph idx="1"/>
          </p:nvPr>
        </p:nvSpPr>
        <p:spPr/>
        <p:txBody>
          <a:bodyPr/>
          <a:lstStyle/>
          <a:p>
            <a:pPr>
              <a:buFontTx/>
              <a:buNone/>
            </a:pPr>
            <a:r>
              <a:rPr lang="en-US" sz="2200" dirty="0" smtClean="0">
                <a:latin typeface="Courier New" pitchFamily="49" charset="0"/>
              </a:rPr>
              <a:t>$(function() {</a:t>
            </a:r>
          </a:p>
          <a:p>
            <a:pPr>
              <a:buFontTx/>
              <a:buNone/>
            </a:pPr>
            <a:r>
              <a:rPr lang="en-US" sz="2200" dirty="0" smtClean="0">
                <a:latin typeface="Courier New" pitchFamily="49" charset="0"/>
              </a:rPr>
              <a:t>    $("#params-button-1").click(showParams1);</a:t>
            </a:r>
          </a:p>
          <a:p>
            <a:pPr>
              <a:buFontTx/>
              <a:buNone/>
            </a:pPr>
            <a:r>
              <a:rPr lang="en-US" sz="2200" dirty="0" smtClean="0">
                <a:latin typeface="Courier New" pitchFamily="49" charset="0"/>
              </a:rPr>
              <a:t>    …</a:t>
            </a:r>
          </a:p>
          <a:p>
            <a:pPr>
              <a:buFontTx/>
              <a:buNone/>
            </a:pPr>
            <a:r>
              <a:rPr lang="en-US" sz="2200" dirty="0" smtClean="0">
                <a:latin typeface="Courier New" pitchFamily="49" charset="0"/>
              </a:rPr>
              <a:t>});</a:t>
            </a:r>
          </a:p>
          <a:p>
            <a:pPr>
              <a:buFontTx/>
              <a:buNone/>
            </a:pPr>
            <a:endParaRPr lang="en-US" sz="2200" dirty="0" smtClean="0">
              <a:latin typeface="Courier New" pitchFamily="49" charset="0"/>
            </a:endParaRPr>
          </a:p>
          <a:p>
            <a:pPr>
              <a:buFontTx/>
              <a:buNone/>
            </a:pPr>
            <a:r>
              <a:rPr lang="en-US" sz="2200" dirty="0" smtClean="0">
                <a:latin typeface="Courier New" pitchFamily="49" charset="0"/>
              </a:rPr>
              <a:t>function </a:t>
            </a:r>
            <a:r>
              <a:rPr lang="en-US" sz="2200" dirty="0" err="1" smtClean="0">
                <a:latin typeface="Courier New" pitchFamily="49" charset="0"/>
              </a:rPr>
              <a:t>showAlert</a:t>
            </a:r>
            <a:r>
              <a:rPr lang="en-US" sz="2200" dirty="0" smtClean="0">
                <a:latin typeface="Courier New" pitchFamily="49" charset="0"/>
              </a:rPr>
              <a:t>(text) {</a:t>
            </a:r>
          </a:p>
          <a:p>
            <a:pPr>
              <a:buFontTx/>
              <a:buNone/>
            </a:pPr>
            <a:r>
              <a:rPr lang="en-US" sz="2200" dirty="0" smtClean="0">
                <a:latin typeface="Courier New" pitchFamily="49" charset="0"/>
              </a:rPr>
              <a:t>  alert(text);</a:t>
            </a:r>
          </a:p>
          <a:p>
            <a:pPr>
              <a:buFontTx/>
              <a:buNone/>
            </a:pPr>
            <a:r>
              <a:rPr lang="en-US" sz="2200" dirty="0" smtClean="0">
                <a:latin typeface="Courier New" pitchFamily="49" charset="0"/>
              </a:rPr>
              <a:t>}</a:t>
            </a:r>
          </a:p>
          <a:p>
            <a:pPr>
              <a:buFontTx/>
              <a:buNone/>
            </a:pPr>
            <a:endParaRPr lang="en-US" sz="2200" dirty="0" smtClean="0">
              <a:latin typeface="Courier New" pitchFamily="49" charset="0"/>
            </a:endParaRPr>
          </a:p>
          <a:p>
            <a:pPr>
              <a:buFontTx/>
              <a:buNone/>
            </a:pPr>
            <a:r>
              <a:rPr lang="en-US" sz="2200" dirty="0" smtClean="0">
                <a:latin typeface="Courier New" pitchFamily="49" charset="0"/>
              </a:rPr>
              <a:t>function showParams1() {</a:t>
            </a:r>
          </a:p>
          <a:p>
            <a:pPr>
              <a:buFontTx/>
              <a:buNone/>
            </a:pPr>
            <a:r>
              <a:rPr lang="en-US" sz="2200" dirty="0" smtClean="0">
                <a:latin typeface="Courier New" pitchFamily="49" charset="0"/>
              </a:rPr>
              <a:t>  $.ajax({ url: "show-params.jsp",</a:t>
            </a:r>
          </a:p>
          <a:p>
            <a:pPr>
              <a:buFontTx/>
              <a:buNone/>
            </a:pPr>
            <a:r>
              <a:rPr lang="en-US" sz="2200" dirty="0" smtClean="0">
                <a:latin typeface="Courier New" pitchFamily="49" charset="0"/>
              </a:rPr>
              <a:t>           </a:t>
            </a:r>
            <a:r>
              <a:rPr lang="en-US" sz="2200" dirty="0" smtClean="0">
                <a:solidFill>
                  <a:srgbClr val="FF0000"/>
                </a:solidFill>
                <a:latin typeface="Courier New" pitchFamily="49" charset="0"/>
              </a:rPr>
              <a:t>data: "param1=foo&amp;param2=bar"</a:t>
            </a:r>
            <a:r>
              <a:rPr lang="en-US" sz="2200" dirty="0" smtClean="0">
                <a:latin typeface="Courier New" pitchFamily="49" charset="0"/>
              </a:rPr>
              <a:t>,</a:t>
            </a:r>
          </a:p>
          <a:p>
            <a:pPr>
              <a:buFontTx/>
              <a:buNone/>
            </a:pPr>
            <a:r>
              <a:rPr lang="en-US" sz="2200" dirty="0" smtClean="0">
                <a:latin typeface="Courier New" pitchFamily="49" charset="0"/>
              </a:rPr>
              <a:t>           success: </a:t>
            </a:r>
            <a:r>
              <a:rPr lang="en-US" sz="2200" dirty="0" err="1" smtClean="0">
                <a:latin typeface="Courier New" pitchFamily="49" charset="0"/>
              </a:rPr>
              <a:t>showAlert</a:t>
            </a:r>
            <a:r>
              <a:rPr lang="en-US" sz="2200" dirty="0" smtClean="0">
                <a:latin typeface="Courier New" pitchFamily="49" charset="0"/>
              </a:rPr>
              <a:t> });</a:t>
            </a:r>
          </a:p>
          <a:p>
            <a:pPr>
              <a:buFontTx/>
              <a:buNone/>
            </a:pPr>
            <a:r>
              <a:rPr lang="en-US" sz="2200" dirty="0" smtClean="0">
                <a:latin typeface="Courier New" pitchFamily="49" charset="0"/>
              </a:rPr>
              <a:t>}</a:t>
            </a:r>
            <a:endParaRPr lang="en-US" sz="2200" dirty="0">
              <a:latin typeface="Courier New" pitchFamily="49" charset="0"/>
            </a:endParaRPr>
          </a:p>
        </p:txBody>
      </p:sp>
      <p:sp>
        <p:nvSpPr>
          <p:cNvPr id="6" name="Slide Number Placeholder 3"/>
          <p:cNvSpPr>
            <a:spLocks noGrp="1"/>
          </p:cNvSpPr>
          <p:nvPr>
            <p:ph type="sldNum" sz="quarter" idx="10"/>
          </p:nvPr>
        </p:nvSpPr>
        <p:spPr/>
        <p:txBody>
          <a:bodyPr/>
          <a:lstStyle/>
          <a:p>
            <a:fld id="{C22DFE62-BE10-435C-890E-7EF5EF141284}" type="slidenum">
              <a:rPr lang="en-US" altLang="en-US"/>
              <a:pPr/>
              <a:t>31</a:t>
            </a:fld>
            <a:endParaRPr lang="en-US" altLang="en-US">
              <a:solidFill>
                <a:schemeClr val="accent2"/>
              </a:solidFill>
            </a:endParaRPr>
          </a:p>
        </p:txBody>
      </p:sp>
      <p:sp>
        <p:nvSpPr>
          <p:cNvPr id="1861636" name="Text Box 4"/>
          <p:cNvSpPr txBox="1">
            <a:spLocks noChangeArrowheads="1"/>
          </p:cNvSpPr>
          <p:nvPr/>
        </p:nvSpPr>
        <p:spPr bwMode="ltGray">
          <a:xfrm>
            <a:off x="5638800" y="4267200"/>
            <a:ext cx="3411538" cy="276999"/>
          </a:xfrm>
          <a:prstGeom prst="rect">
            <a:avLst/>
          </a:prstGeom>
          <a:noFill/>
          <a:ln w="9525">
            <a:noFill/>
            <a:miter lim="800000"/>
            <a:headEnd/>
            <a:tailEnd/>
          </a:ln>
          <a:effectLst/>
        </p:spPr>
        <p:txBody>
          <a:bodyPr>
            <a:spAutoFit/>
          </a:bodyPr>
          <a:lstStyle/>
          <a:p>
            <a:r>
              <a:rPr lang="en-US" sz="1200" b="1" dirty="0" smtClean="0">
                <a:solidFill>
                  <a:srgbClr val="0000FF"/>
                </a:solidFill>
                <a:latin typeface="Arial Narrow" pitchFamily="34" charset="0"/>
              </a:rPr>
              <a:t>Same function used in earlier examples.</a:t>
            </a:r>
            <a:endParaRPr lang="en-US" sz="1200" b="1" dirty="0">
              <a:solidFill>
                <a:srgbClr val="0000FF"/>
              </a:solidFill>
              <a:latin typeface="Arial Narrow" pitchFamily="34" charset="0"/>
            </a:endParaRPr>
          </a:p>
        </p:txBody>
      </p:sp>
      <p:sp>
        <p:nvSpPr>
          <p:cNvPr id="1861637" name="Line 5"/>
          <p:cNvSpPr>
            <a:spLocks noChangeShapeType="1"/>
          </p:cNvSpPr>
          <p:nvPr/>
        </p:nvSpPr>
        <p:spPr bwMode="ltGray">
          <a:xfrm flipH="1" flipV="1">
            <a:off x="3962400" y="3657600"/>
            <a:ext cx="1752600" cy="685800"/>
          </a:xfrm>
          <a:prstGeom prst="line">
            <a:avLst/>
          </a:prstGeom>
          <a:noFill/>
          <a:ln w="9525">
            <a:solidFill>
              <a:srgbClr val="0000FF"/>
            </a:solidFill>
            <a:round/>
            <a:headEnd/>
            <a:tailEnd type="triangle" w="med" len="med"/>
          </a:ln>
          <a:effectLst/>
        </p:spPr>
        <p:txBody>
          <a:bodyPr wrap="square">
            <a:spAutoFit/>
          </a:bodyPr>
          <a:lstStyle/>
          <a:p>
            <a:endParaRPr lang="en-US"/>
          </a:p>
        </p:txBody>
      </p:sp>
      <p:sp>
        <p:nvSpPr>
          <p:cNvPr id="7" name="Text Box 4"/>
          <p:cNvSpPr txBox="1">
            <a:spLocks noChangeArrowheads="1"/>
          </p:cNvSpPr>
          <p:nvPr/>
        </p:nvSpPr>
        <p:spPr bwMode="ltGray">
          <a:xfrm>
            <a:off x="5562600" y="6324600"/>
            <a:ext cx="3581400" cy="461665"/>
          </a:xfrm>
          <a:prstGeom prst="rect">
            <a:avLst/>
          </a:prstGeom>
          <a:noFill/>
          <a:ln w="9525">
            <a:noFill/>
            <a:miter lim="800000"/>
            <a:headEnd/>
            <a:tailEnd/>
          </a:ln>
          <a:effectLst/>
        </p:spPr>
        <p:txBody>
          <a:bodyPr wrap="square">
            <a:spAutoFit/>
          </a:bodyPr>
          <a:lstStyle/>
          <a:p>
            <a:r>
              <a:rPr lang="en-US" sz="1200" b="1" dirty="0" smtClean="0">
                <a:solidFill>
                  <a:srgbClr val="0000FF"/>
                </a:solidFill>
                <a:latin typeface="Arial Narrow" pitchFamily="34" charset="0"/>
              </a:rPr>
              <a:t>The cache option is not used since the same data always results in the same response.</a:t>
            </a:r>
            <a:endParaRPr lang="en-US" sz="1200" b="1" dirty="0">
              <a:solidFill>
                <a:srgbClr val="0000FF"/>
              </a:solidFill>
              <a:latin typeface="Arial Narrow" pitchFamily="34" charset="0"/>
            </a:endParaRPr>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62658" name="Rectangle 2"/>
          <p:cNvSpPr>
            <a:spLocks noGrp="1" noChangeArrowheads="1"/>
          </p:cNvSpPr>
          <p:nvPr>
            <p:ph type="title"/>
          </p:nvPr>
        </p:nvSpPr>
        <p:spPr/>
        <p:txBody>
          <a:bodyPr/>
          <a:lstStyle/>
          <a:p>
            <a:r>
              <a:rPr lang="en-US" sz="3800" dirty="0" smtClean="0"/>
              <a:t>Data Example: HTML</a:t>
            </a:r>
            <a:endParaRPr lang="en-US" sz="3800" dirty="0"/>
          </a:p>
        </p:txBody>
      </p:sp>
      <p:sp>
        <p:nvSpPr>
          <p:cNvPr id="1862659" name="Rectangle 3"/>
          <p:cNvSpPr>
            <a:spLocks noGrp="1" noChangeArrowheads="1"/>
          </p:cNvSpPr>
          <p:nvPr>
            <p:ph idx="1"/>
          </p:nvPr>
        </p:nvSpPr>
        <p:spPr/>
        <p:txBody>
          <a:bodyPr/>
          <a:lstStyle/>
          <a:p>
            <a:pPr>
              <a:buFontTx/>
              <a:buNone/>
            </a:pPr>
            <a:r>
              <a:rPr lang="en-US" sz="2200" dirty="0" smtClean="0">
                <a:latin typeface="Courier New" pitchFamily="49" charset="0"/>
              </a:rPr>
              <a:t>…</a:t>
            </a:r>
            <a:endParaRPr lang="en-US" sz="2200" dirty="0">
              <a:latin typeface="Courier New" pitchFamily="49" charset="0"/>
            </a:endParaRPr>
          </a:p>
          <a:p>
            <a:pPr>
              <a:buFontTx/>
              <a:buNone/>
            </a:pPr>
            <a:r>
              <a:rPr lang="en-US" sz="2200" dirty="0" smtClean="0">
                <a:latin typeface="Courier New" pitchFamily="49" charset="0"/>
              </a:rPr>
              <a:t>&lt;fieldset&gt;</a:t>
            </a:r>
          </a:p>
          <a:p>
            <a:pPr>
              <a:buFontTx/>
              <a:buNone/>
            </a:pPr>
            <a:r>
              <a:rPr lang="en-US" sz="2200" dirty="0" smtClean="0">
                <a:latin typeface="Courier New" pitchFamily="49" charset="0"/>
              </a:rPr>
              <a:t>  &lt;legend&gt;$.ajax: The 'data' Option&lt;/legend&gt;</a:t>
            </a:r>
          </a:p>
          <a:p>
            <a:pPr>
              <a:buFontTx/>
              <a:buNone/>
            </a:pPr>
            <a:r>
              <a:rPr lang="en-US" sz="2200" dirty="0" smtClean="0">
                <a:latin typeface="Courier New" pitchFamily="49" charset="0"/>
              </a:rPr>
              <a:t>  &lt;form action="#"&gt;</a:t>
            </a:r>
          </a:p>
          <a:p>
            <a:pPr>
              <a:buFontTx/>
              <a:buNone/>
            </a:pPr>
            <a:r>
              <a:rPr lang="en-US" sz="2200" dirty="0" smtClean="0">
                <a:latin typeface="Courier New" pitchFamily="49" charset="0"/>
              </a:rPr>
              <a:t>    &lt;input type="button" value="Show </a:t>
            </a:r>
            <a:r>
              <a:rPr lang="en-US" sz="2200" dirty="0" err="1" smtClean="0">
                <a:latin typeface="Courier New" pitchFamily="49" charset="0"/>
              </a:rPr>
              <a:t>Params</a:t>
            </a:r>
            <a:r>
              <a:rPr lang="en-US" sz="2200" dirty="0" smtClean="0">
                <a:latin typeface="Courier New" pitchFamily="49" charset="0"/>
              </a:rPr>
              <a:t>"</a:t>
            </a:r>
          </a:p>
          <a:p>
            <a:pPr>
              <a:buFontTx/>
              <a:buNone/>
            </a:pPr>
            <a:r>
              <a:rPr lang="en-US" sz="2200" dirty="0" smtClean="0">
                <a:latin typeface="Courier New" pitchFamily="49" charset="0"/>
              </a:rPr>
              <a:t>           </a:t>
            </a:r>
            <a:r>
              <a:rPr lang="en-US" sz="2200" dirty="0" smtClean="0">
                <a:solidFill>
                  <a:srgbClr val="FF0000"/>
                </a:solidFill>
                <a:latin typeface="Courier New" pitchFamily="49" charset="0"/>
              </a:rPr>
              <a:t>id='params-button-1'</a:t>
            </a:r>
            <a:r>
              <a:rPr lang="en-US" sz="2200" dirty="0" smtClean="0">
                <a:latin typeface="Courier New" pitchFamily="49" charset="0"/>
              </a:rPr>
              <a:t>/&gt;</a:t>
            </a:r>
          </a:p>
          <a:p>
            <a:pPr>
              <a:buFontTx/>
              <a:buNone/>
            </a:pPr>
            <a:r>
              <a:rPr lang="en-US" sz="2200" dirty="0" smtClean="0">
                <a:latin typeface="Courier New" pitchFamily="49" charset="0"/>
              </a:rPr>
              <a:t>  &lt;/form&gt;</a:t>
            </a:r>
          </a:p>
          <a:p>
            <a:pPr>
              <a:buFontTx/>
              <a:buNone/>
            </a:pPr>
            <a:r>
              <a:rPr lang="en-US" sz="2200" dirty="0" smtClean="0">
                <a:latin typeface="Courier New" pitchFamily="49" charset="0"/>
              </a:rPr>
              <a:t>&lt;/fieldset&gt;</a:t>
            </a:r>
            <a:endParaRPr lang="en-US" sz="2200" dirty="0">
              <a:latin typeface="Courier New" pitchFamily="49" charset="0"/>
            </a:endParaRPr>
          </a:p>
        </p:txBody>
      </p:sp>
      <p:sp>
        <p:nvSpPr>
          <p:cNvPr id="4" name="Slide Number Placeholder 3"/>
          <p:cNvSpPr>
            <a:spLocks noGrp="1"/>
          </p:cNvSpPr>
          <p:nvPr>
            <p:ph type="sldNum" sz="quarter" idx="10"/>
          </p:nvPr>
        </p:nvSpPr>
        <p:spPr/>
        <p:txBody>
          <a:bodyPr/>
          <a:lstStyle/>
          <a:p>
            <a:fld id="{C1612885-DE44-46E0-8880-D88ABE17DB7A}" type="slidenum">
              <a:rPr lang="en-US" altLang="en-US"/>
              <a:pPr/>
              <a:t>32</a:t>
            </a:fld>
            <a:endParaRPr lang="en-US" altLang="en-US">
              <a:solidFill>
                <a:schemeClr val="accent2"/>
              </a:solidFill>
            </a:endParaRP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63682" name="Rectangle 2"/>
          <p:cNvSpPr>
            <a:spLocks noGrp="1" noChangeArrowheads="1"/>
          </p:cNvSpPr>
          <p:nvPr>
            <p:ph type="title"/>
          </p:nvPr>
        </p:nvSpPr>
        <p:spPr/>
        <p:txBody>
          <a:bodyPr/>
          <a:lstStyle/>
          <a:p>
            <a:r>
              <a:rPr lang="en-US" sz="3800" dirty="0" smtClean="0"/>
              <a:t>Data Example: JSP</a:t>
            </a:r>
            <a:endParaRPr lang="en-US" sz="3800" dirty="0"/>
          </a:p>
        </p:txBody>
      </p:sp>
      <p:sp>
        <p:nvSpPr>
          <p:cNvPr id="1863683" name="Rectangle 3"/>
          <p:cNvSpPr>
            <a:spLocks noGrp="1" noChangeArrowheads="1"/>
          </p:cNvSpPr>
          <p:nvPr>
            <p:ph idx="1"/>
          </p:nvPr>
        </p:nvSpPr>
        <p:spPr/>
        <p:txBody>
          <a:bodyPr/>
          <a:lstStyle/>
          <a:p>
            <a:pPr>
              <a:buFontTx/>
              <a:buNone/>
            </a:pPr>
            <a:r>
              <a:rPr lang="pt-BR" sz="2200" dirty="0" smtClean="0">
                <a:latin typeface="Courier New" pitchFamily="49" charset="0"/>
              </a:rPr>
              <a:t>param1 is ${param.param1}, </a:t>
            </a:r>
          </a:p>
          <a:p>
            <a:pPr>
              <a:buFontTx/>
              <a:buNone/>
            </a:pPr>
            <a:r>
              <a:rPr lang="pt-BR" sz="2200" dirty="0" smtClean="0">
                <a:latin typeface="Courier New" pitchFamily="49" charset="0"/>
              </a:rPr>
              <a:t>param2 is ${param.param2}.</a:t>
            </a:r>
            <a:endParaRPr lang="en-US" sz="2200" dirty="0">
              <a:latin typeface="Courier New" pitchFamily="49" charset="0"/>
            </a:endParaRPr>
          </a:p>
        </p:txBody>
      </p:sp>
      <p:sp>
        <p:nvSpPr>
          <p:cNvPr id="4" name="Slide Number Placeholder 3"/>
          <p:cNvSpPr>
            <a:spLocks noGrp="1"/>
          </p:cNvSpPr>
          <p:nvPr>
            <p:ph type="sldNum" sz="quarter" idx="10"/>
          </p:nvPr>
        </p:nvSpPr>
        <p:spPr/>
        <p:txBody>
          <a:bodyPr/>
          <a:lstStyle/>
          <a:p>
            <a:fld id="{40759044-8C30-4500-A9FF-97EC6039E7D5}" type="slidenum">
              <a:rPr lang="en-US" altLang="en-US"/>
              <a:pPr/>
              <a:t>33</a:t>
            </a:fld>
            <a:endParaRPr lang="en-US" altLang="en-US">
              <a:solidFill>
                <a:schemeClr val="accent2"/>
              </a:solidFill>
            </a:endParaRPr>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64706" name="Rectangle 2"/>
          <p:cNvSpPr>
            <a:spLocks noGrp="1" noChangeArrowheads="1"/>
          </p:cNvSpPr>
          <p:nvPr>
            <p:ph type="title"/>
          </p:nvPr>
        </p:nvSpPr>
        <p:spPr/>
        <p:txBody>
          <a:bodyPr/>
          <a:lstStyle/>
          <a:p>
            <a:r>
              <a:rPr lang="en-US" sz="4400" dirty="0" smtClean="0"/>
              <a:t>Data Example</a:t>
            </a:r>
            <a:r>
              <a:rPr lang="en-US" dirty="0" smtClean="0"/>
              <a:t>: </a:t>
            </a:r>
            <a:r>
              <a:rPr lang="en-US" dirty="0"/>
              <a:t>Results</a:t>
            </a:r>
          </a:p>
        </p:txBody>
      </p:sp>
      <p:sp>
        <p:nvSpPr>
          <p:cNvPr id="5" name="Slide Number Placeholder 2"/>
          <p:cNvSpPr>
            <a:spLocks noGrp="1"/>
          </p:cNvSpPr>
          <p:nvPr>
            <p:ph type="sldNum" sz="quarter" idx="10"/>
          </p:nvPr>
        </p:nvSpPr>
        <p:spPr/>
        <p:txBody>
          <a:bodyPr/>
          <a:lstStyle/>
          <a:p>
            <a:fld id="{27A0696B-9196-4CA3-AD2B-716F5BD9DFA3}" type="slidenum">
              <a:rPr lang="en-US" altLang="en-US"/>
              <a:pPr/>
              <a:t>34</a:t>
            </a:fld>
            <a:endParaRPr lang="en-US" altLang="en-US">
              <a:solidFill>
                <a:schemeClr val="accent2"/>
              </a:solidFill>
            </a:endParaRPr>
          </a:p>
        </p:txBody>
      </p:sp>
      <p:pic>
        <p:nvPicPr>
          <p:cNvPr id="9" name="Picture 8" descr="show-params-1-page.jpg"/>
          <p:cNvPicPr>
            <a:picLocks noChangeAspect="1"/>
          </p:cNvPicPr>
          <p:nvPr/>
        </p:nvPicPr>
        <p:blipFill>
          <a:blip r:embed="rId2" cstate="print"/>
          <a:stretch>
            <a:fillRect/>
          </a:stretch>
        </p:blipFill>
        <p:spPr>
          <a:xfrm>
            <a:off x="685800" y="1524000"/>
            <a:ext cx="8069464" cy="2895600"/>
          </a:xfrm>
          <a:prstGeom prst="rect">
            <a:avLst/>
          </a:prstGeom>
        </p:spPr>
      </p:pic>
      <p:pic>
        <p:nvPicPr>
          <p:cNvPr id="7" name="Picture 6" descr="show-params-1-dialog.jpg"/>
          <p:cNvPicPr>
            <a:picLocks noChangeAspect="1"/>
          </p:cNvPicPr>
          <p:nvPr/>
        </p:nvPicPr>
        <p:blipFill>
          <a:blip r:embed="rId3" cstate="print"/>
          <a:stretch>
            <a:fillRect/>
          </a:stretch>
        </p:blipFill>
        <p:spPr>
          <a:xfrm>
            <a:off x="5486400" y="3657600"/>
            <a:ext cx="3381375" cy="1219200"/>
          </a:xfrm>
          <a:prstGeom prst="rect">
            <a:avLst/>
          </a:prstGeom>
        </p:spPr>
      </p:pic>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58562" name="Rectangle 2"/>
          <p:cNvSpPr>
            <a:spLocks noGrp="1" noChangeArrowheads="1"/>
          </p:cNvSpPr>
          <p:nvPr>
            <p:ph type="ctrTitle"/>
          </p:nvPr>
        </p:nvSpPr>
        <p:spPr/>
        <p:txBody>
          <a:bodyPr/>
          <a:lstStyle/>
          <a:p>
            <a:r>
              <a:rPr lang="en-US" dirty="0" smtClean="0"/>
              <a:t>$.ajax: </a:t>
            </a:r>
            <a:br>
              <a:rPr lang="en-US" dirty="0" smtClean="0"/>
            </a:br>
            <a:r>
              <a:rPr lang="en-US" dirty="0" smtClean="0"/>
              <a:t>Options and Shortcuts</a:t>
            </a:r>
            <a:endParaRPr lang="en-US" dirty="0"/>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Overview</a:t>
            </a:r>
            <a:endParaRPr lang="en-US" dirty="0"/>
          </a:p>
        </p:txBody>
      </p:sp>
      <p:sp>
        <p:nvSpPr>
          <p:cNvPr id="3" name="Content Placeholder 2"/>
          <p:cNvSpPr>
            <a:spLocks noGrp="1"/>
          </p:cNvSpPr>
          <p:nvPr>
            <p:ph idx="1"/>
          </p:nvPr>
        </p:nvSpPr>
        <p:spPr/>
        <p:txBody>
          <a:bodyPr/>
          <a:lstStyle/>
          <a:p>
            <a:r>
              <a:rPr lang="en-US" dirty="0" smtClean="0"/>
              <a:t>Options (almost) always used: url, success</a:t>
            </a:r>
          </a:p>
          <a:p>
            <a:pPr lvl="1"/>
            <a:r>
              <a:rPr lang="en-US" dirty="0" smtClean="0"/>
              <a:t>$.ajax({</a:t>
            </a:r>
            <a:r>
              <a:rPr lang="en-US" dirty="0" smtClean="0">
                <a:solidFill>
                  <a:srgbClr val="FF0000"/>
                </a:solidFill>
              </a:rPr>
              <a:t>url:</a:t>
            </a:r>
            <a:r>
              <a:rPr lang="en-US" dirty="0" smtClean="0">
                <a:solidFill>
                  <a:srgbClr val="FF3300"/>
                </a:solidFill>
              </a:rPr>
              <a:t> </a:t>
            </a:r>
            <a:r>
              <a:rPr lang="en-US" dirty="0" smtClean="0"/>
              <a:t>"some-address", </a:t>
            </a:r>
            <a:r>
              <a:rPr lang="en-US" dirty="0" smtClean="0">
                <a:solidFill>
                  <a:srgbClr val="FF0000"/>
                </a:solidFill>
              </a:rPr>
              <a:t>success:</a:t>
            </a:r>
            <a:r>
              <a:rPr lang="en-US" dirty="0" smtClean="0">
                <a:solidFill>
                  <a:srgbClr val="FF3300"/>
                </a:solidFill>
              </a:rPr>
              <a:t> </a:t>
            </a:r>
            <a:r>
              <a:rPr lang="en-US" dirty="0" err="1" smtClean="0"/>
              <a:t>someFunction</a:t>
            </a:r>
            <a:r>
              <a:rPr lang="en-US" dirty="0" smtClean="0"/>
              <a:t>});</a:t>
            </a:r>
          </a:p>
          <a:p>
            <a:pPr lvl="2"/>
            <a:r>
              <a:rPr lang="en-US" dirty="0" smtClean="0"/>
              <a:t>success is not strictly required; you might want to just fire off some data to the server and not display anything</a:t>
            </a:r>
          </a:p>
          <a:p>
            <a:r>
              <a:rPr lang="en-US" dirty="0" smtClean="0"/>
              <a:t>Common options: example</a:t>
            </a:r>
          </a:p>
          <a:p>
            <a:pPr lvl="1">
              <a:buNone/>
            </a:pPr>
            <a:r>
              <a:rPr lang="en-US" sz="2200" b="1" dirty="0" smtClean="0">
                <a:latin typeface="Courier New" pitchFamily="49" charset="0"/>
                <a:cs typeface="Courier New" pitchFamily="49" charset="0"/>
              </a:rPr>
              <a:t>$.ajax({ </a:t>
            </a:r>
          </a:p>
          <a:p>
            <a:pPr lvl="1">
              <a:buNone/>
            </a:pPr>
            <a:r>
              <a:rPr lang="en-US" sz="2200" b="1" dirty="0" smtClean="0">
                <a:latin typeface="Courier New" pitchFamily="49" charset="0"/>
                <a:cs typeface="Courier New" pitchFamily="49" charset="0"/>
              </a:rPr>
              <a:t>    </a:t>
            </a:r>
            <a:r>
              <a:rPr lang="en-US" sz="2200" b="1" dirty="0" smtClean="0">
                <a:solidFill>
                  <a:srgbClr val="FF0000"/>
                </a:solidFill>
                <a:latin typeface="Courier New" pitchFamily="49" charset="0"/>
                <a:cs typeface="Courier New" pitchFamily="49" charset="0"/>
              </a:rPr>
              <a:t>url:</a:t>
            </a:r>
            <a:r>
              <a:rPr lang="en-US" sz="2200" b="1" dirty="0" smtClean="0">
                <a:latin typeface="Courier New" pitchFamily="49" charset="0"/>
                <a:cs typeface="Courier New" pitchFamily="49" charset="0"/>
              </a:rPr>
              <a:t> "address", </a:t>
            </a:r>
          </a:p>
          <a:p>
            <a:pPr lvl="1">
              <a:buNone/>
            </a:pPr>
            <a:r>
              <a:rPr lang="en-US" sz="2200" b="1" dirty="0" smtClean="0">
                <a:latin typeface="Courier New" pitchFamily="49" charset="0"/>
                <a:cs typeface="Courier New" pitchFamily="49" charset="0"/>
              </a:rPr>
              <a:t>    </a:t>
            </a:r>
            <a:r>
              <a:rPr lang="en-US" sz="2200" b="1" dirty="0" smtClean="0">
                <a:solidFill>
                  <a:srgbClr val="FF0000"/>
                </a:solidFill>
                <a:latin typeface="Courier New" pitchFamily="49" charset="0"/>
                <a:cs typeface="Courier New" pitchFamily="49" charset="0"/>
              </a:rPr>
              <a:t>success:</a:t>
            </a:r>
            <a:r>
              <a:rPr lang="en-US" sz="2200" b="1" dirty="0" smtClean="0">
                <a:latin typeface="Courier New" pitchFamily="49" charset="0"/>
                <a:cs typeface="Courier New" pitchFamily="49" charset="0"/>
              </a:rPr>
              <a:t> </a:t>
            </a:r>
            <a:r>
              <a:rPr lang="en-US" sz="2200" b="1" dirty="0" err="1" smtClean="0">
                <a:latin typeface="Courier New" pitchFamily="49" charset="0"/>
                <a:cs typeface="Courier New" pitchFamily="49" charset="0"/>
              </a:rPr>
              <a:t>successHandlerFunction</a:t>
            </a:r>
            <a:r>
              <a:rPr lang="en-US" sz="2200" b="1" dirty="0" smtClean="0">
                <a:latin typeface="Courier New" pitchFamily="49" charset="0"/>
                <a:cs typeface="Courier New" pitchFamily="49" charset="0"/>
              </a:rPr>
              <a:t>,</a:t>
            </a:r>
          </a:p>
          <a:p>
            <a:pPr lvl="1">
              <a:buNone/>
            </a:pPr>
            <a:r>
              <a:rPr lang="en-US" sz="2200" b="1" dirty="0" smtClean="0">
                <a:latin typeface="Courier New" pitchFamily="49" charset="0"/>
                <a:cs typeface="Courier New" pitchFamily="49" charset="0"/>
              </a:rPr>
              <a:t>    </a:t>
            </a:r>
            <a:r>
              <a:rPr lang="en-US" sz="2200" b="1" dirty="0" smtClean="0">
                <a:solidFill>
                  <a:srgbClr val="FF0000"/>
                </a:solidFill>
                <a:latin typeface="Courier New" pitchFamily="49" charset="0"/>
                <a:cs typeface="Courier New" pitchFamily="49" charset="0"/>
              </a:rPr>
              <a:t>data:</a:t>
            </a:r>
            <a:r>
              <a:rPr lang="en-US" sz="2200" b="1" dirty="0" smtClean="0">
                <a:latin typeface="Courier New" pitchFamily="49" charset="0"/>
                <a:cs typeface="Courier New" pitchFamily="49" charset="0"/>
              </a:rPr>
              <a:t> { param1: "</a:t>
            </a:r>
            <a:r>
              <a:rPr lang="en-US" sz="2200" b="1" dirty="0" err="1" smtClean="0">
                <a:latin typeface="Courier New" pitchFamily="49" charset="0"/>
                <a:cs typeface="Courier New" pitchFamily="49" charset="0"/>
              </a:rPr>
              <a:t>foo</a:t>
            </a:r>
            <a:r>
              <a:rPr lang="en-US" sz="2200" b="1" dirty="0" smtClean="0">
                <a:latin typeface="Courier New" pitchFamily="49" charset="0"/>
                <a:cs typeface="Courier New" pitchFamily="49" charset="0"/>
              </a:rPr>
              <a:t> bar", param2: "</a:t>
            </a:r>
            <a:r>
              <a:rPr lang="en-US" sz="2200" b="1" dirty="0" err="1" smtClean="0">
                <a:latin typeface="Courier New" pitchFamily="49" charset="0"/>
                <a:cs typeface="Courier New" pitchFamily="49" charset="0"/>
              </a:rPr>
              <a:t>baz</a:t>
            </a:r>
            <a:r>
              <a:rPr lang="en-US" sz="2200" b="1" dirty="0" smtClean="0">
                <a:latin typeface="Courier New" pitchFamily="49" charset="0"/>
                <a:cs typeface="Courier New" pitchFamily="49" charset="0"/>
              </a:rPr>
              <a:t>"},</a:t>
            </a:r>
          </a:p>
          <a:p>
            <a:pPr lvl="1">
              <a:buNone/>
            </a:pPr>
            <a:r>
              <a:rPr lang="en-US" sz="2200" b="1" dirty="0" smtClean="0">
                <a:latin typeface="Courier New" pitchFamily="49" charset="0"/>
                <a:cs typeface="Courier New" pitchFamily="49" charset="0"/>
              </a:rPr>
              <a:t>    </a:t>
            </a:r>
            <a:r>
              <a:rPr lang="en-US" sz="2200" b="1" dirty="0" smtClean="0">
                <a:solidFill>
                  <a:srgbClr val="FF0000"/>
                </a:solidFill>
                <a:latin typeface="Courier New" pitchFamily="49" charset="0"/>
                <a:cs typeface="Courier New" pitchFamily="49" charset="0"/>
              </a:rPr>
              <a:t>error:</a:t>
            </a:r>
            <a:r>
              <a:rPr lang="en-US" sz="2200" b="1" dirty="0" smtClean="0">
                <a:latin typeface="Courier New" pitchFamily="49" charset="0"/>
                <a:cs typeface="Courier New" pitchFamily="49" charset="0"/>
              </a:rPr>
              <a:t> </a:t>
            </a:r>
            <a:r>
              <a:rPr lang="en-US" sz="2200" b="1" dirty="0" err="1" smtClean="0">
                <a:latin typeface="Courier New" pitchFamily="49" charset="0"/>
                <a:cs typeface="Courier New" pitchFamily="49" charset="0"/>
              </a:rPr>
              <a:t>errorHandlerFunction</a:t>
            </a:r>
            <a:r>
              <a:rPr lang="en-US" sz="2200" b="1" dirty="0" smtClean="0">
                <a:latin typeface="Courier New" pitchFamily="49" charset="0"/>
                <a:cs typeface="Courier New" pitchFamily="49" charset="0"/>
              </a:rPr>
              <a:t>,</a:t>
            </a:r>
          </a:p>
          <a:p>
            <a:pPr lvl="1">
              <a:buNone/>
            </a:pPr>
            <a:r>
              <a:rPr lang="en-US" sz="2200" b="1" dirty="0" smtClean="0">
                <a:latin typeface="Courier New" pitchFamily="49" charset="0"/>
                <a:cs typeface="Courier New" pitchFamily="49" charset="0"/>
              </a:rPr>
              <a:t>    </a:t>
            </a:r>
            <a:r>
              <a:rPr lang="en-US" sz="2200" b="1" dirty="0" smtClean="0">
                <a:solidFill>
                  <a:srgbClr val="FF0000"/>
                </a:solidFill>
                <a:latin typeface="Courier New" pitchFamily="49" charset="0"/>
                <a:cs typeface="Courier New" pitchFamily="49" charset="0"/>
              </a:rPr>
              <a:t>cache:</a:t>
            </a:r>
            <a:r>
              <a:rPr lang="en-US" sz="2200" b="1" dirty="0" smtClean="0">
                <a:latin typeface="Courier New" pitchFamily="49" charset="0"/>
                <a:cs typeface="Courier New" pitchFamily="49" charset="0"/>
              </a:rPr>
              <a:t> false,</a:t>
            </a:r>
          </a:p>
          <a:p>
            <a:pPr lvl="1">
              <a:buNone/>
            </a:pPr>
            <a:r>
              <a:rPr lang="en-US" sz="2200" b="1" dirty="0" smtClean="0">
                <a:latin typeface="Courier New" pitchFamily="49" charset="0"/>
                <a:cs typeface="Courier New" pitchFamily="49" charset="0"/>
              </a:rPr>
              <a:t>    </a:t>
            </a:r>
            <a:r>
              <a:rPr lang="en-US" sz="2200" b="1" dirty="0" smtClean="0">
                <a:solidFill>
                  <a:srgbClr val="FF0000"/>
                </a:solidFill>
                <a:latin typeface="Courier New" pitchFamily="49" charset="0"/>
                <a:cs typeface="Courier New" pitchFamily="49" charset="0"/>
              </a:rPr>
              <a:t>dataType:</a:t>
            </a:r>
            <a:r>
              <a:rPr lang="en-US" sz="2200" b="1" dirty="0" smtClean="0">
                <a:latin typeface="Courier New" pitchFamily="49" charset="0"/>
                <a:cs typeface="Courier New" pitchFamily="49" charset="0"/>
              </a:rPr>
              <a:t> "</a:t>
            </a:r>
            <a:r>
              <a:rPr lang="en-US" sz="2200" b="1" dirty="0" err="1" smtClean="0">
                <a:latin typeface="Courier New" pitchFamily="49" charset="0"/>
                <a:cs typeface="Courier New" pitchFamily="49" charset="0"/>
              </a:rPr>
              <a:t>json</a:t>
            </a:r>
            <a:r>
              <a:rPr lang="en-US" sz="2200" b="1" dirty="0" smtClean="0">
                <a:latin typeface="Courier New" pitchFamily="49" charset="0"/>
                <a:cs typeface="Courier New" pitchFamily="49" charset="0"/>
              </a:rPr>
              <a:t>",</a:t>
            </a:r>
          </a:p>
          <a:p>
            <a:pPr lvl="1">
              <a:buNone/>
            </a:pPr>
            <a:r>
              <a:rPr lang="en-US" sz="2200" b="1" dirty="0" smtClean="0">
                <a:latin typeface="Courier New" pitchFamily="49" charset="0"/>
                <a:cs typeface="Courier New" pitchFamily="49" charset="0"/>
              </a:rPr>
              <a:t>    </a:t>
            </a:r>
            <a:r>
              <a:rPr lang="en-US" sz="2200" b="1" dirty="0" smtClean="0">
                <a:solidFill>
                  <a:srgbClr val="FF0000"/>
                </a:solidFill>
                <a:latin typeface="Courier New" pitchFamily="49" charset="0"/>
                <a:cs typeface="Courier New" pitchFamily="49" charset="0"/>
              </a:rPr>
              <a:t>username:</a:t>
            </a:r>
            <a:r>
              <a:rPr lang="en-US" sz="2200" b="1" dirty="0" smtClean="0">
                <a:latin typeface="Courier New" pitchFamily="49" charset="0"/>
                <a:cs typeface="Courier New" pitchFamily="49" charset="0"/>
              </a:rPr>
              <a:t> "</a:t>
            </a:r>
            <a:r>
              <a:rPr lang="en-US" sz="2200" b="1" dirty="0" err="1" smtClean="0">
                <a:latin typeface="Courier New" pitchFamily="49" charset="0"/>
                <a:cs typeface="Courier New" pitchFamily="49" charset="0"/>
              </a:rPr>
              <a:t>resig</a:t>
            </a:r>
            <a:r>
              <a:rPr lang="en-US" sz="2200" b="1" dirty="0" smtClean="0">
                <a:latin typeface="Courier New" pitchFamily="49" charset="0"/>
                <a:cs typeface="Courier New" pitchFamily="49" charset="0"/>
              </a:rPr>
              <a:t>",</a:t>
            </a:r>
          </a:p>
          <a:p>
            <a:pPr lvl="1">
              <a:buNone/>
            </a:pPr>
            <a:r>
              <a:rPr lang="en-US" sz="2200" b="1" dirty="0" smtClean="0">
                <a:latin typeface="Courier New" pitchFamily="49" charset="0"/>
                <a:cs typeface="Courier New" pitchFamily="49" charset="0"/>
              </a:rPr>
              <a:t>    </a:t>
            </a:r>
            <a:r>
              <a:rPr lang="en-US" sz="2200" b="1" dirty="0" smtClean="0">
                <a:solidFill>
                  <a:srgbClr val="FF0000"/>
                </a:solidFill>
                <a:latin typeface="Courier New" pitchFamily="49" charset="0"/>
                <a:cs typeface="Courier New" pitchFamily="49" charset="0"/>
              </a:rPr>
              <a:t>password:</a:t>
            </a:r>
            <a:r>
              <a:rPr lang="en-US" sz="2200" b="1" dirty="0" smtClean="0">
                <a:latin typeface="Courier New" pitchFamily="49" charset="0"/>
                <a:cs typeface="Courier New" pitchFamily="49" charset="0"/>
              </a:rPr>
              <a:t> "</a:t>
            </a:r>
            <a:r>
              <a:rPr lang="en-US" sz="2200" b="1" dirty="0" err="1" smtClean="0">
                <a:latin typeface="Courier New" pitchFamily="49" charset="0"/>
                <a:cs typeface="Courier New" pitchFamily="49" charset="0"/>
              </a:rPr>
              <a:t>scriptaculous</a:t>
            </a:r>
            <a:r>
              <a:rPr lang="en-US" sz="2200" b="1" dirty="0" smtClean="0">
                <a:latin typeface="Courier New" pitchFamily="49" charset="0"/>
                <a:cs typeface="Courier New" pitchFamily="49" charset="0"/>
              </a:rPr>
              <a:t>-fan" });</a:t>
            </a:r>
          </a:p>
          <a:p>
            <a:pPr lvl="1">
              <a:buNone/>
            </a:pPr>
            <a:r>
              <a:rPr lang="en-US" sz="2200" b="1" dirty="0" smtClean="0">
                <a:latin typeface="Courier New" pitchFamily="49" charset="0"/>
                <a:cs typeface="Courier New" pitchFamily="49" charset="0"/>
              </a:rPr>
              <a:t>    </a:t>
            </a:r>
          </a:p>
          <a:p>
            <a:pPr lvl="1">
              <a:buNone/>
            </a:pPr>
            <a:r>
              <a:rPr lang="en-US" sz="2200" b="1" dirty="0" smtClean="0">
                <a:latin typeface="Courier New" pitchFamily="49" charset="0"/>
                <a:cs typeface="Courier New" pitchFamily="49" charset="0"/>
              </a:rPr>
              <a:t>        </a:t>
            </a:r>
          </a:p>
          <a:p>
            <a:endParaRPr lang="en-US" dirty="0"/>
          </a:p>
        </p:txBody>
      </p:sp>
      <p:sp>
        <p:nvSpPr>
          <p:cNvPr id="4" name="Slide Number Placeholder 3"/>
          <p:cNvSpPr>
            <a:spLocks noGrp="1"/>
          </p:cNvSpPr>
          <p:nvPr>
            <p:ph type="sldNum" sz="quarter" idx="10"/>
          </p:nvPr>
        </p:nvSpPr>
        <p:spPr/>
        <p:txBody>
          <a:bodyPr/>
          <a:lstStyle/>
          <a:p>
            <a:fld id="{15A07B82-CC66-462C-8A50-3A29B43DABFB}" type="slidenum">
              <a:rPr lang="en-US" altLang="en-US" smtClean="0"/>
              <a:pPr/>
              <a:t>36</a:t>
            </a:fld>
            <a:endParaRPr lang="en-US" altLang="en-US">
              <a:solidFill>
                <a:schemeClr val="accent2"/>
              </a:solidFill>
            </a:endParaRPr>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Options</a:t>
            </a:r>
            <a:endParaRPr lang="en-US" dirty="0"/>
          </a:p>
        </p:txBody>
      </p:sp>
      <p:graphicFrame>
        <p:nvGraphicFramePr>
          <p:cNvPr id="5" name="Content Placeholder 4"/>
          <p:cNvGraphicFramePr>
            <a:graphicFrameLocks noGrp="1"/>
          </p:cNvGraphicFramePr>
          <p:nvPr>
            <p:ph idx="1"/>
          </p:nvPr>
        </p:nvGraphicFramePr>
        <p:xfrm>
          <a:off x="533400" y="1447800"/>
          <a:ext cx="8610600" cy="5252720"/>
        </p:xfrm>
        <a:graphic>
          <a:graphicData uri="http://schemas.openxmlformats.org/drawingml/2006/table">
            <a:tbl>
              <a:tblPr firstRow="1" bandRow="1">
                <a:tableStyleId>{073A0DAA-6AF3-43AB-8588-CEC1D06C72B9}</a:tableStyleId>
              </a:tblPr>
              <a:tblGrid>
                <a:gridCol w="1447800"/>
                <a:gridCol w="5791200"/>
                <a:gridCol w="1371600"/>
              </a:tblGrid>
              <a:tr h="370840">
                <a:tc>
                  <a:txBody>
                    <a:bodyPr/>
                    <a:lstStyle/>
                    <a:p>
                      <a:pPr algn="ctr"/>
                      <a:r>
                        <a:rPr lang="en-US" dirty="0" smtClean="0"/>
                        <a:t>Name</a:t>
                      </a:r>
                      <a:endParaRPr lang="en-US" dirty="0"/>
                    </a:p>
                  </a:txBody>
                  <a:tcPr/>
                </a:tc>
                <a:tc>
                  <a:txBody>
                    <a:bodyPr/>
                    <a:lstStyle/>
                    <a:p>
                      <a:pPr algn="ctr"/>
                      <a:r>
                        <a:rPr lang="en-US" dirty="0" smtClean="0"/>
                        <a:t>Description</a:t>
                      </a:r>
                      <a:endParaRPr lang="en-US" dirty="0"/>
                    </a:p>
                  </a:txBody>
                  <a:tcPr/>
                </a:tc>
                <a:tc>
                  <a:txBody>
                    <a:bodyPr/>
                    <a:lstStyle/>
                    <a:p>
                      <a:pPr algn="ctr"/>
                      <a:r>
                        <a:rPr lang="en-US" dirty="0" smtClean="0"/>
                        <a:t>Default</a:t>
                      </a:r>
                      <a:endParaRPr lang="en-US" dirty="0"/>
                    </a:p>
                  </a:txBody>
                  <a:tcPr/>
                </a:tc>
              </a:tr>
              <a:tr h="370840">
                <a:tc>
                  <a:txBody>
                    <a:bodyPr/>
                    <a:lstStyle/>
                    <a:p>
                      <a:pPr algn="ctr"/>
                      <a:r>
                        <a:rPr lang="en-US" dirty="0" err="1" smtClean="0"/>
                        <a:t>async</a:t>
                      </a:r>
                      <a:endParaRPr lang="en-US" dirty="0"/>
                    </a:p>
                  </a:txBody>
                  <a:tcPr/>
                </a:tc>
                <a:tc>
                  <a:txBody>
                    <a:bodyPr/>
                    <a:lstStyle/>
                    <a:p>
                      <a:r>
                        <a:rPr lang="en-US" sz="1600" dirty="0" smtClean="0">
                          <a:latin typeface="Times New Roman" pitchFamily="18" charset="0"/>
                          <a:cs typeface="Times New Roman" pitchFamily="18" charset="0"/>
                        </a:rPr>
                        <a:t>Should the request be asynchronous?</a:t>
                      </a:r>
                      <a:r>
                        <a:rPr lang="en-US" sz="1600" baseline="0" dirty="0" smtClean="0">
                          <a:latin typeface="Times New Roman" pitchFamily="18" charset="0"/>
                          <a:cs typeface="Times New Roman" pitchFamily="18" charset="0"/>
                        </a:rPr>
                        <a:t> Use synchronous requests with caution since they lock up the browser.</a:t>
                      </a:r>
                      <a:endParaRPr lang="en-US" sz="1600" dirty="0">
                        <a:latin typeface="Times New Roman" pitchFamily="18" charset="0"/>
                        <a:cs typeface="Times New Roman" pitchFamily="18" charset="0"/>
                      </a:endParaRPr>
                    </a:p>
                  </a:txBody>
                  <a:tcPr/>
                </a:tc>
                <a:tc>
                  <a:txBody>
                    <a:bodyPr/>
                    <a:lstStyle/>
                    <a:p>
                      <a:pPr algn="ctr"/>
                      <a:r>
                        <a:rPr lang="en-US" dirty="0" smtClean="0"/>
                        <a:t>true</a:t>
                      </a:r>
                      <a:endParaRPr lang="en-US" dirty="0"/>
                    </a:p>
                  </a:txBody>
                  <a:tcPr/>
                </a:tc>
              </a:tr>
              <a:tr h="370840">
                <a:tc>
                  <a:txBody>
                    <a:bodyPr/>
                    <a:lstStyle/>
                    <a:p>
                      <a:pPr algn="ctr"/>
                      <a:r>
                        <a:rPr lang="en-US" dirty="0" err="1" smtClean="0"/>
                        <a:t>beforeSend</a:t>
                      </a:r>
                      <a:endParaRPr lang="en-US" dirty="0"/>
                    </a:p>
                  </a:txBody>
                  <a:tcPr/>
                </a:tc>
                <a:tc>
                  <a:txBody>
                    <a:bodyPr/>
                    <a:lstStyle/>
                    <a:p>
                      <a:r>
                        <a:rPr lang="en-US" sz="1600" dirty="0" smtClean="0">
                          <a:latin typeface="Times New Roman" pitchFamily="18" charset="0"/>
                          <a:cs typeface="Times New Roman" pitchFamily="18" charset="0"/>
                        </a:rPr>
                        <a:t>Function to modify </a:t>
                      </a:r>
                      <a:r>
                        <a:rPr lang="en-US" sz="1600" dirty="0" err="1" smtClean="0">
                          <a:latin typeface="Times New Roman" pitchFamily="18" charset="0"/>
                          <a:cs typeface="Times New Roman" pitchFamily="18" charset="0"/>
                        </a:rPr>
                        <a:t>XMLHttpRequest</a:t>
                      </a:r>
                      <a:r>
                        <a:rPr lang="en-US" sz="1600" dirty="0" smtClean="0">
                          <a:latin typeface="Times New Roman" pitchFamily="18" charset="0"/>
                          <a:cs typeface="Times New Roman" pitchFamily="18" charset="0"/>
                        </a:rPr>
                        <a:t> object before it is sent (e.g., to set</a:t>
                      </a:r>
                      <a:r>
                        <a:rPr lang="en-US" sz="1600" baseline="0" dirty="0" smtClean="0">
                          <a:latin typeface="Times New Roman" pitchFamily="18" charset="0"/>
                          <a:cs typeface="Times New Roman" pitchFamily="18" charset="0"/>
                        </a:rPr>
                        <a:t> custom headers)</a:t>
                      </a:r>
                      <a:r>
                        <a:rPr lang="en-US" sz="1600" dirty="0" smtClean="0">
                          <a:latin typeface="Times New Roman" pitchFamily="18" charset="0"/>
                          <a:cs typeface="Times New Roman" pitchFamily="18" charset="0"/>
                        </a:rPr>
                        <a:t>. The XHR is automatically</a:t>
                      </a:r>
                      <a:r>
                        <a:rPr lang="en-US" sz="1600" baseline="0" dirty="0" smtClean="0">
                          <a:latin typeface="Times New Roman" pitchFamily="18" charset="0"/>
                          <a:cs typeface="Times New Roman" pitchFamily="18" charset="0"/>
                        </a:rPr>
                        <a:t> </a:t>
                      </a:r>
                      <a:r>
                        <a:rPr lang="en-US" sz="1600" dirty="0" smtClean="0">
                          <a:latin typeface="Times New Roman" pitchFamily="18" charset="0"/>
                          <a:cs typeface="Times New Roman" pitchFamily="18" charset="0"/>
                        </a:rPr>
                        <a:t>passed to function.</a:t>
                      </a:r>
                      <a:endParaRPr lang="en-US" sz="1600" dirty="0">
                        <a:latin typeface="Times New Roman" pitchFamily="18" charset="0"/>
                        <a:cs typeface="Times New Roman" pitchFamily="18" charset="0"/>
                      </a:endParaRPr>
                    </a:p>
                  </a:txBody>
                  <a:tcPr/>
                </a:tc>
                <a:tc>
                  <a:txBody>
                    <a:bodyPr/>
                    <a:lstStyle/>
                    <a:p>
                      <a:pPr algn="ctr"/>
                      <a:r>
                        <a:rPr lang="en-US" i="1" dirty="0" smtClean="0"/>
                        <a:t>None</a:t>
                      </a:r>
                      <a:endParaRPr lang="en-US" i="1" dirty="0"/>
                    </a:p>
                  </a:txBody>
                  <a:tcPr/>
                </a:tc>
              </a:tr>
              <a:tr h="370840">
                <a:tc>
                  <a:txBody>
                    <a:bodyPr/>
                    <a:lstStyle/>
                    <a:p>
                      <a:pPr algn="ctr"/>
                      <a:r>
                        <a:rPr lang="en-US" dirty="0" smtClean="0">
                          <a:solidFill>
                            <a:srgbClr val="FF0000"/>
                          </a:solidFill>
                        </a:rPr>
                        <a:t>cache</a:t>
                      </a:r>
                      <a:endParaRPr lang="en-US" dirty="0">
                        <a:solidFill>
                          <a:srgbClr val="FF0000"/>
                        </a:solidFill>
                      </a:endParaRPr>
                    </a:p>
                  </a:txBody>
                  <a:tcPr/>
                </a:tc>
                <a:tc>
                  <a:txBody>
                    <a:bodyPr/>
                    <a:lstStyle/>
                    <a:p>
                      <a:r>
                        <a:rPr lang="en-US" sz="1600" dirty="0" smtClean="0">
                          <a:latin typeface="Times New Roman" pitchFamily="18" charset="0"/>
                          <a:cs typeface="Times New Roman" pitchFamily="18" charset="0"/>
                        </a:rPr>
                        <a:t>Is browser permitted to cache the page? Set to false if you use GET and you could get different responses back from the same</a:t>
                      </a:r>
                      <a:r>
                        <a:rPr lang="en-US" sz="1600" baseline="0" dirty="0" smtClean="0">
                          <a:latin typeface="Times New Roman" pitchFamily="18" charset="0"/>
                          <a:cs typeface="Times New Roman" pitchFamily="18" charset="0"/>
                        </a:rPr>
                        <a:t> data. Equivalent to having the server send Cache-Control: no-cache and </a:t>
                      </a:r>
                      <a:r>
                        <a:rPr lang="en-US" sz="1600" baseline="0" dirty="0" err="1" smtClean="0">
                          <a:latin typeface="Times New Roman" pitchFamily="18" charset="0"/>
                          <a:cs typeface="Times New Roman" pitchFamily="18" charset="0"/>
                        </a:rPr>
                        <a:t>Pragma</a:t>
                      </a:r>
                      <a:r>
                        <a:rPr lang="en-US" sz="1600" baseline="0" dirty="0" smtClean="0">
                          <a:latin typeface="Times New Roman" pitchFamily="18" charset="0"/>
                          <a:cs typeface="Times New Roman" pitchFamily="18" charset="0"/>
                        </a:rPr>
                        <a:t>: no-cache.</a:t>
                      </a:r>
                      <a:endParaRPr lang="en-US" sz="1600" dirty="0">
                        <a:latin typeface="Times New Roman" pitchFamily="18" charset="0"/>
                        <a:cs typeface="Times New Roman" pitchFamily="18" charset="0"/>
                      </a:endParaRPr>
                    </a:p>
                  </a:txBody>
                  <a:tcPr/>
                </a:tc>
                <a:tc>
                  <a:txBody>
                    <a:bodyPr/>
                    <a:lstStyle/>
                    <a:p>
                      <a:pPr algn="ctr"/>
                      <a:r>
                        <a:rPr lang="en-US" dirty="0" smtClean="0"/>
                        <a:t>true</a:t>
                      </a:r>
                      <a:br>
                        <a:rPr lang="en-US" dirty="0" smtClean="0"/>
                      </a:br>
                      <a:r>
                        <a:rPr lang="en-US" sz="1400" dirty="0" smtClean="0">
                          <a:latin typeface="Arial Narrow" pitchFamily="34" charset="0"/>
                        </a:rPr>
                        <a:t>(except false</a:t>
                      </a:r>
                      <a:r>
                        <a:rPr lang="en-US" sz="1400" baseline="0" dirty="0" smtClean="0">
                          <a:latin typeface="Arial Narrow" pitchFamily="34" charset="0"/>
                        </a:rPr>
                        <a:t> if dataType is script or </a:t>
                      </a:r>
                      <a:r>
                        <a:rPr lang="en-US" sz="1400" baseline="0" dirty="0" err="1" smtClean="0">
                          <a:latin typeface="Arial Narrow" pitchFamily="34" charset="0"/>
                        </a:rPr>
                        <a:t>json</a:t>
                      </a:r>
                      <a:r>
                        <a:rPr lang="en-US" sz="1400" baseline="0" dirty="0" smtClean="0">
                          <a:latin typeface="Arial Narrow" pitchFamily="34" charset="0"/>
                        </a:rPr>
                        <a:t>)</a:t>
                      </a:r>
                      <a:endParaRPr lang="en-US" sz="1400" dirty="0">
                        <a:latin typeface="Arial Narrow" pitchFamily="34" charset="0"/>
                      </a:endParaRPr>
                    </a:p>
                  </a:txBody>
                  <a:tcPr/>
                </a:tc>
              </a:tr>
              <a:tr h="370840">
                <a:tc>
                  <a:txBody>
                    <a:bodyPr/>
                    <a:lstStyle/>
                    <a:p>
                      <a:pPr algn="ctr"/>
                      <a:r>
                        <a:rPr lang="en-US" dirty="0" smtClean="0"/>
                        <a:t>complete</a:t>
                      </a:r>
                      <a:endParaRPr lang="en-US" dirty="0"/>
                    </a:p>
                  </a:txBody>
                  <a:tcPr/>
                </a:tc>
                <a:tc>
                  <a:txBody>
                    <a:bodyPr/>
                    <a:lstStyle/>
                    <a:p>
                      <a:r>
                        <a:rPr lang="en-US" sz="1600" dirty="0" smtClean="0">
                          <a:latin typeface="Times New Roman" pitchFamily="18" charset="0"/>
                          <a:cs typeface="Times New Roman" pitchFamily="18" charset="0"/>
                        </a:rPr>
                        <a:t>Function to be called after</a:t>
                      </a:r>
                      <a:r>
                        <a:rPr lang="en-US" sz="1600" baseline="0" dirty="0" smtClean="0">
                          <a:latin typeface="Times New Roman" pitchFamily="18" charset="0"/>
                          <a:cs typeface="Times New Roman" pitchFamily="18" charset="0"/>
                        </a:rPr>
                        <a:t> error or success function is finished.</a:t>
                      </a:r>
                      <a:endParaRPr lang="en-US" sz="1600" dirty="0">
                        <a:latin typeface="Times New Roman" pitchFamily="18" charset="0"/>
                        <a:cs typeface="Times New Roman" pitchFamily="18" charset="0"/>
                      </a:endParaRPr>
                    </a:p>
                  </a:txBody>
                  <a:tcPr/>
                </a:tc>
                <a:tc>
                  <a:txBody>
                    <a:bodyPr/>
                    <a:lstStyle/>
                    <a:p>
                      <a:pPr algn="ctr"/>
                      <a:r>
                        <a:rPr lang="en-US" i="1" dirty="0" smtClean="0"/>
                        <a:t>None</a:t>
                      </a:r>
                      <a:endParaRPr lang="en-US" i="1" dirty="0"/>
                    </a:p>
                  </a:txBody>
                  <a:tcPr/>
                </a:tc>
              </a:tr>
              <a:tr h="370840">
                <a:tc>
                  <a:txBody>
                    <a:bodyPr/>
                    <a:lstStyle/>
                    <a:p>
                      <a:pPr algn="ctr"/>
                      <a:r>
                        <a:rPr lang="en-US" dirty="0" err="1" smtClean="0"/>
                        <a:t>contentType</a:t>
                      </a:r>
                      <a:endParaRPr lang="en-US" dirty="0"/>
                    </a:p>
                  </a:txBody>
                  <a:tcPr/>
                </a:tc>
                <a:tc>
                  <a:txBody>
                    <a:bodyPr/>
                    <a:lstStyle/>
                    <a:p>
                      <a:r>
                        <a:rPr lang="en-US" sz="1600" dirty="0" smtClean="0">
                          <a:latin typeface="Times New Roman" pitchFamily="18" charset="0"/>
                          <a:cs typeface="Times New Roman" pitchFamily="18" charset="0"/>
                        </a:rPr>
                        <a:t>Content-Type of data sent to server. Rarely needed.</a:t>
                      </a:r>
                      <a:endParaRPr lang="en-US" sz="1600" dirty="0">
                        <a:latin typeface="Times New Roman" pitchFamily="18" charset="0"/>
                        <a:cs typeface="Times New Roman" pitchFamily="18" charset="0"/>
                      </a:endParaRPr>
                    </a:p>
                  </a:txBody>
                  <a:tcPr/>
                </a:tc>
                <a:tc>
                  <a:txBody>
                    <a:bodyPr/>
                    <a:lstStyle/>
                    <a:p>
                      <a:pPr algn="ctr"/>
                      <a:r>
                        <a:rPr lang="en-US" sz="1400" dirty="0" smtClean="0">
                          <a:latin typeface="Arial Narrow" pitchFamily="34" charset="0"/>
                        </a:rPr>
                        <a:t>application/</a:t>
                      </a:r>
                      <a:br>
                        <a:rPr lang="en-US" sz="1400" dirty="0" smtClean="0">
                          <a:latin typeface="Arial Narrow" pitchFamily="34" charset="0"/>
                        </a:rPr>
                      </a:br>
                      <a:r>
                        <a:rPr lang="en-US" sz="1400" dirty="0" smtClean="0">
                          <a:latin typeface="Arial Narrow" pitchFamily="34" charset="0"/>
                        </a:rPr>
                        <a:t>x-www-form-</a:t>
                      </a:r>
                      <a:r>
                        <a:rPr lang="en-US" sz="1400" dirty="0" err="1" smtClean="0">
                          <a:latin typeface="Arial Narrow" pitchFamily="34" charset="0"/>
                        </a:rPr>
                        <a:t>urlencoded</a:t>
                      </a:r>
                      <a:endParaRPr lang="en-US" sz="1400" dirty="0">
                        <a:latin typeface="Arial Narrow" pitchFamily="34" charset="0"/>
                      </a:endParaRPr>
                    </a:p>
                  </a:txBody>
                  <a:tcPr/>
                </a:tc>
              </a:tr>
              <a:tr h="370840">
                <a:tc>
                  <a:txBody>
                    <a:bodyPr/>
                    <a:lstStyle/>
                    <a:p>
                      <a:pPr algn="ctr"/>
                      <a:r>
                        <a:rPr lang="en-US" dirty="0" smtClean="0">
                          <a:solidFill>
                            <a:srgbClr val="FF0000"/>
                          </a:solidFill>
                        </a:rPr>
                        <a:t>data</a:t>
                      </a:r>
                      <a:endParaRPr lang="en-US" dirty="0">
                        <a:solidFill>
                          <a:srgbClr val="FF0000"/>
                        </a:solidFill>
                      </a:endParaRPr>
                    </a:p>
                  </a:txBody>
                  <a:tcPr/>
                </a:tc>
                <a:tc>
                  <a:txBody>
                    <a:bodyPr/>
                    <a:lstStyle/>
                    <a:p>
                      <a:r>
                        <a:rPr lang="en-US" sz="1600" dirty="0" smtClean="0">
                          <a:latin typeface="Times New Roman" pitchFamily="18" charset="0"/>
                          <a:cs typeface="Times New Roman" pitchFamily="18" charset="0"/>
                        </a:rPr>
                        <a:t>Data to send</a:t>
                      </a:r>
                      <a:r>
                        <a:rPr lang="en-US" sz="1600" baseline="0" dirty="0" smtClean="0">
                          <a:latin typeface="Times New Roman" pitchFamily="18" charset="0"/>
                          <a:cs typeface="Times New Roman" pitchFamily="18" charset="0"/>
                        </a:rPr>
                        <a:t> to server (possibly after conversion). Sent in the appropriate place depending on whether it is GET or POST. </a:t>
                      </a:r>
                      <a:r>
                        <a:rPr lang="en-US" sz="1600" dirty="0" smtClean="0">
                          <a:latin typeface="Times New Roman" pitchFamily="18" charset="0"/>
                          <a:cs typeface="Times New Roman" pitchFamily="18" charset="0"/>
                        </a:rPr>
                        <a:t>Can be a String or an object</a:t>
                      </a:r>
                      <a:r>
                        <a:rPr lang="en-US" sz="1600" baseline="0" dirty="0" smtClean="0">
                          <a:latin typeface="Times New Roman" pitchFamily="18" charset="0"/>
                          <a:cs typeface="Times New Roman" pitchFamily="18" charset="0"/>
                        </a:rPr>
                        <a:t>. If a String, sent unchanged. If an object, property names become </a:t>
                      </a:r>
                      <a:r>
                        <a:rPr lang="en-US" sz="1600" baseline="0" dirty="0" err="1" smtClean="0">
                          <a:latin typeface="Times New Roman" pitchFamily="18" charset="0"/>
                          <a:cs typeface="Times New Roman" pitchFamily="18" charset="0"/>
                        </a:rPr>
                        <a:t>param</a:t>
                      </a:r>
                      <a:r>
                        <a:rPr lang="en-US" sz="1600" baseline="0" dirty="0" smtClean="0">
                          <a:latin typeface="Times New Roman" pitchFamily="18" charset="0"/>
                          <a:cs typeface="Times New Roman" pitchFamily="18" charset="0"/>
                        </a:rPr>
                        <a:t> names and property values get URL-encoded and become </a:t>
                      </a:r>
                      <a:r>
                        <a:rPr lang="en-US" sz="1600" baseline="0" dirty="0" err="1" smtClean="0">
                          <a:latin typeface="Times New Roman" pitchFamily="18" charset="0"/>
                          <a:cs typeface="Times New Roman" pitchFamily="18" charset="0"/>
                        </a:rPr>
                        <a:t>param</a:t>
                      </a:r>
                      <a:r>
                        <a:rPr lang="en-US" sz="1600" baseline="0" dirty="0" smtClean="0">
                          <a:latin typeface="Times New Roman" pitchFamily="18" charset="0"/>
                          <a:cs typeface="Times New Roman" pitchFamily="18" charset="0"/>
                        </a:rPr>
                        <a:t> values. &amp; and = inserted automatically.</a:t>
                      </a:r>
                      <a:endParaRPr lang="en-US" sz="1600" dirty="0">
                        <a:latin typeface="Times New Roman" pitchFamily="18" charset="0"/>
                        <a:cs typeface="Times New Roman" pitchFamily="18" charset="0"/>
                      </a:endParaRPr>
                    </a:p>
                  </a:txBody>
                  <a:tcPr/>
                </a:tc>
                <a:tc>
                  <a:txBody>
                    <a:bodyPr/>
                    <a:lstStyle/>
                    <a:p>
                      <a:pPr algn="ctr"/>
                      <a:r>
                        <a:rPr lang="en-US" i="1" dirty="0" smtClean="0"/>
                        <a:t>Empty</a:t>
                      </a:r>
                      <a:endParaRPr lang="en-US" i="1" dirty="0"/>
                    </a:p>
                  </a:txBody>
                  <a:tcPr/>
                </a:tc>
              </a:tr>
            </a:tbl>
          </a:graphicData>
        </a:graphic>
      </p:graphicFrame>
      <p:sp>
        <p:nvSpPr>
          <p:cNvPr id="4" name="Slide Number Placeholder 3"/>
          <p:cNvSpPr>
            <a:spLocks noGrp="1"/>
          </p:cNvSpPr>
          <p:nvPr>
            <p:ph type="sldNum" sz="quarter" idx="10"/>
          </p:nvPr>
        </p:nvSpPr>
        <p:spPr/>
        <p:txBody>
          <a:bodyPr/>
          <a:lstStyle/>
          <a:p>
            <a:fld id="{15A07B82-CC66-462C-8A50-3A29B43DABFB}" type="slidenum">
              <a:rPr lang="en-US" altLang="en-US" smtClean="0"/>
              <a:pPr/>
              <a:t>37</a:t>
            </a:fld>
            <a:endParaRPr lang="en-US" altLang="en-US">
              <a:solidFill>
                <a:schemeClr val="accent2"/>
              </a:solidFill>
            </a:endParaRPr>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Options (Continued)</a:t>
            </a:r>
            <a:endParaRPr lang="en-US" dirty="0"/>
          </a:p>
        </p:txBody>
      </p:sp>
      <p:graphicFrame>
        <p:nvGraphicFramePr>
          <p:cNvPr id="5" name="Content Placeholder 4"/>
          <p:cNvGraphicFramePr>
            <a:graphicFrameLocks noGrp="1"/>
          </p:cNvGraphicFramePr>
          <p:nvPr>
            <p:ph idx="1"/>
          </p:nvPr>
        </p:nvGraphicFramePr>
        <p:xfrm>
          <a:off x="533400" y="1447800"/>
          <a:ext cx="8610600" cy="5496560"/>
        </p:xfrm>
        <a:graphic>
          <a:graphicData uri="http://schemas.openxmlformats.org/drawingml/2006/table">
            <a:tbl>
              <a:tblPr firstRow="1" bandRow="1">
                <a:tableStyleId>{073A0DAA-6AF3-43AB-8588-CEC1D06C72B9}</a:tableStyleId>
              </a:tblPr>
              <a:tblGrid>
                <a:gridCol w="1447800"/>
                <a:gridCol w="5791200"/>
                <a:gridCol w="1371600"/>
              </a:tblGrid>
              <a:tr h="370840">
                <a:tc>
                  <a:txBody>
                    <a:bodyPr/>
                    <a:lstStyle/>
                    <a:p>
                      <a:pPr algn="ctr"/>
                      <a:r>
                        <a:rPr lang="en-US" dirty="0" smtClean="0"/>
                        <a:t>Name</a:t>
                      </a:r>
                      <a:endParaRPr lang="en-US" dirty="0"/>
                    </a:p>
                  </a:txBody>
                  <a:tcPr/>
                </a:tc>
                <a:tc>
                  <a:txBody>
                    <a:bodyPr/>
                    <a:lstStyle/>
                    <a:p>
                      <a:pPr algn="ctr"/>
                      <a:r>
                        <a:rPr lang="en-US" dirty="0" smtClean="0"/>
                        <a:t>Description</a:t>
                      </a:r>
                      <a:endParaRPr lang="en-US" dirty="0"/>
                    </a:p>
                  </a:txBody>
                  <a:tcPr/>
                </a:tc>
                <a:tc>
                  <a:txBody>
                    <a:bodyPr/>
                    <a:lstStyle/>
                    <a:p>
                      <a:pPr algn="ctr"/>
                      <a:r>
                        <a:rPr lang="en-US" dirty="0" smtClean="0"/>
                        <a:t>Default</a:t>
                      </a:r>
                      <a:endParaRPr lang="en-US" dirty="0"/>
                    </a:p>
                  </a:txBody>
                  <a:tcPr/>
                </a:tc>
              </a:tr>
              <a:tr h="370840">
                <a:tc>
                  <a:txBody>
                    <a:bodyPr/>
                    <a:lstStyle/>
                    <a:p>
                      <a:pPr algn="ctr"/>
                      <a:r>
                        <a:rPr lang="en-US" dirty="0" err="1" smtClean="0"/>
                        <a:t>dataFilter</a:t>
                      </a:r>
                      <a:endParaRPr lang="en-US" dirty="0"/>
                    </a:p>
                  </a:txBody>
                  <a:tcPr/>
                </a:tc>
                <a:tc>
                  <a:txBody>
                    <a:bodyPr/>
                    <a:lstStyle/>
                    <a:p>
                      <a:r>
                        <a:rPr lang="en-US" sz="1600" dirty="0" smtClean="0">
                          <a:latin typeface="Times New Roman" pitchFamily="18" charset="0"/>
                          <a:cs typeface="Times New Roman" pitchFamily="18" charset="0"/>
                        </a:rPr>
                        <a:t>Response-data</a:t>
                      </a:r>
                      <a:r>
                        <a:rPr lang="en-US" sz="1600" baseline="0" dirty="0" smtClean="0">
                          <a:latin typeface="Times New Roman" pitchFamily="18" charset="0"/>
                          <a:cs typeface="Times New Roman" pitchFamily="18" charset="0"/>
                        </a:rPr>
                        <a:t> sanitizing function</a:t>
                      </a:r>
                      <a:r>
                        <a:rPr lang="en-US" sz="1600" dirty="0" smtClean="0">
                          <a:latin typeface="Times New Roman" pitchFamily="18" charset="0"/>
                          <a:cs typeface="Times New Roman" pitchFamily="18" charset="0"/>
                        </a:rPr>
                        <a:t>. Rarely used.</a:t>
                      </a:r>
                      <a:endParaRPr lang="en-US" sz="1600" dirty="0">
                        <a:latin typeface="Times New Roman" pitchFamily="18" charset="0"/>
                        <a:cs typeface="Times New Roman" pitchFamily="18" charset="0"/>
                      </a:endParaRPr>
                    </a:p>
                  </a:txBody>
                  <a:tcPr/>
                </a:tc>
                <a:tc>
                  <a:txBody>
                    <a:bodyPr/>
                    <a:lstStyle/>
                    <a:p>
                      <a:pPr algn="ctr"/>
                      <a:r>
                        <a:rPr lang="en-US" i="1" dirty="0" smtClean="0"/>
                        <a:t>None</a:t>
                      </a:r>
                      <a:endParaRPr lang="en-US" i="1" dirty="0"/>
                    </a:p>
                  </a:txBody>
                  <a:tcPr/>
                </a:tc>
              </a:tr>
              <a:tr h="370840">
                <a:tc>
                  <a:txBody>
                    <a:bodyPr/>
                    <a:lstStyle/>
                    <a:p>
                      <a:pPr algn="ctr"/>
                      <a:r>
                        <a:rPr lang="en-US" dirty="0" smtClean="0">
                          <a:solidFill>
                            <a:srgbClr val="FF0000"/>
                          </a:solidFill>
                        </a:rPr>
                        <a:t>dataType</a:t>
                      </a:r>
                      <a:endParaRPr lang="en-US" dirty="0">
                        <a:solidFill>
                          <a:srgbClr val="FF0000"/>
                        </a:solidFill>
                      </a:endParaRPr>
                    </a:p>
                  </a:txBody>
                  <a:tcPr/>
                </a:tc>
                <a:tc>
                  <a:txBody>
                    <a:bodyPr/>
                    <a:lstStyle/>
                    <a:p>
                      <a:r>
                        <a:rPr lang="en-US" sz="1600" dirty="0" smtClean="0">
                          <a:latin typeface="Times New Roman" pitchFamily="18" charset="0"/>
                          <a:cs typeface="Times New Roman" pitchFamily="18" charset="0"/>
                        </a:rPr>
                        <a:t>The format in which to pass the response to the handler function. Legal values are text, html (same as text except embedded scripts are run), xml, </a:t>
                      </a:r>
                      <a:r>
                        <a:rPr lang="en-US" sz="1600" dirty="0" err="1" smtClean="0">
                          <a:latin typeface="Times New Roman" pitchFamily="18" charset="0"/>
                          <a:cs typeface="Times New Roman" pitchFamily="18" charset="0"/>
                        </a:rPr>
                        <a:t>json</a:t>
                      </a:r>
                      <a:r>
                        <a:rPr lang="en-US" sz="1600" dirty="0" smtClean="0">
                          <a:latin typeface="Times New Roman" pitchFamily="18" charset="0"/>
                          <a:cs typeface="Times New Roman" pitchFamily="18" charset="0"/>
                        </a:rPr>
                        <a:t>, </a:t>
                      </a:r>
                      <a:r>
                        <a:rPr lang="en-US" sz="1600" dirty="0" err="1" smtClean="0">
                          <a:latin typeface="Times New Roman" pitchFamily="18" charset="0"/>
                          <a:cs typeface="Times New Roman" pitchFamily="18" charset="0"/>
                        </a:rPr>
                        <a:t>jsonp</a:t>
                      </a:r>
                      <a:r>
                        <a:rPr lang="en-US" sz="1600" baseline="0" dirty="0" smtClean="0">
                          <a:latin typeface="Times New Roman" pitchFamily="18" charset="0"/>
                          <a:cs typeface="Times New Roman" pitchFamily="18" charset="0"/>
                        </a:rPr>
                        <a:t> (JSON with Padding), and script (evaluates the response as JavaScript and returns it as plain text).</a:t>
                      </a:r>
                      <a:endParaRPr lang="en-US" sz="1600" dirty="0">
                        <a:latin typeface="Times New Roman" pitchFamily="18" charset="0"/>
                        <a:cs typeface="Times New Roman" pitchFamily="18" charset="0"/>
                      </a:endParaRPr>
                    </a:p>
                  </a:txBody>
                  <a:tcPr/>
                </a:tc>
                <a:tc>
                  <a:txBody>
                    <a:bodyPr/>
                    <a:lstStyle/>
                    <a:p>
                      <a:pPr algn="ctr"/>
                      <a:r>
                        <a:rPr lang="en-US" i="0" dirty="0" smtClean="0"/>
                        <a:t>html or xml </a:t>
                      </a:r>
                      <a:r>
                        <a:rPr lang="en-US" sz="1400" i="1" dirty="0" smtClean="0">
                          <a:latin typeface="Arial Narrow" pitchFamily="34" charset="0"/>
                        </a:rPr>
                        <a:t>(makes intelligent guess)</a:t>
                      </a:r>
                      <a:endParaRPr lang="en-US" sz="1400" i="1" dirty="0">
                        <a:latin typeface="Arial Narrow" pitchFamily="34" charset="0"/>
                      </a:endParaRPr>
                    </a:p>
                  </a:txBody>
                  <a:tcPr/>
                </a:tc>
              </a:tr>
              <a:tr h="370840">
                <a:tc>
                  <a:txBody>
                    <a:bodyPr/>
                    <a:lstStyle/>
                    <a:p>
                      <a:pPr algn="ctr"/>
                      <a:r>
                        <a:rPr lang="en-US" dirty="0" smtClean="0">
                          <a:solidFill>
                            <a:srgbClr val="FF0000"/>
                          </a:solidFill>
                        </a:rPr>
                        <a:t>error</a:t>
                      </a:r>
                      <a:endParaRPr lang="en-US" dirty="0">
                        <a:solidFill>
                          <a:srgbClr val="FF0000"/>
                        </a:solidFill>
                      </a:endParaRPr>
                    </a:p>
                  </a:txBody>
                  <a:tcPr/>
                </a:tc>
                <a:tc>
                  <a:txBody>
                    <a:bodyPr/>
                    <a:lstStyle/>
                    <a:p>
                      <a:r>
                        <a:rPr lang="en-US" sz="1600" dirty="0" smtClean="0">
                          <a:latin typeface="Times New Roman" pitchFamily="18" charset="0"/>
                          <a:cs typeface="Times New Roman" pitchFamily="18" charset="0"/>
                        </a:rPr>
                        <a:t>Function to be called if request fails. Function is passed 3 </a:t>
                      </a:r>
                      <a:r>
                        <a:rPr lang="en-US" sz="1600" dirty="0" err="1" smtClean="0">
                          <a:latin typeface="Times New Roman" pitchFamily="18" charset="0"/>
                          <a:cs typeface="Times New Roman" pitchFamily="18" charset="0"/>
                        </a:rPr>
                        <a:t>args</a:t>
                      </a:r>
                      <a:r>
                        <a:rPr lang="en-US" sz="1600" dirty="0" smtClean="0">
                          <a:latin typeface="Times New Roman" pitchFamily="18" charset="0"/>
                          <a:cs typeface="Times New Roman" pitchFamily="18" charset="0"/>
                        </a:rPr>
                        <a:t>: the XHR object, a string describing the error</a:t>
                      </a:r>
                      <a:r>
                        <a:rPr lang="en-US" sz="1600" baseline="0" dirty="0" smtClean="0">
                          <a:latin typeface="Times New Roman" pitchFamily="18" charset="0"/>
                          <a:cs typeface="Times New Roman" pitchFamily="18" charset="0"/>
                        </a:rPr>
                        <a:t> type, </a:t>
                      </a:r>
                      <a:r>
                        <a:rPr lang="en-US" sz="1600" dirty="0" smtClean="0">
                          <a:latin typeface="Times New Roman" pitchFamily="18" charset="0"/>
                          <a:cs typeface="Times New Roman" pitchFamily="18" charset="0"/>
                        </a:rPr>
                        <a:t>and an optional exception object. Possible values for the second argument are null, "timeout", "error", "</a:t>
                      </a:r>
                      <a:r>
                        <a:rPr lang="en-US" sz="1600" dirty="0" err="1" smtClean="0">
                          <a:latin typeface="Times New Roman" pitchFamily="18" charset="0"/>
                          <a:cs typeface="Times New Roman" pitchFamily="18" charset="0"/>
                        </a:rPr>
                        <a:t>notmodified</a:t>
                      </a:r>
                      <a:r>
                        <a:rPr lang="en-US" sz="1600" dirty="0" smtClean="0">
                          <a:latin typeface="Times New Roman" pitchFamily="18" charset="0"/>
                          <a:cs typeface="Times New Roman" pitchFamily="18" charset="0"/>
                        </a:rPr>
                        <a:t>" and "</a:t>
                      </a:r>
                      <a:r>
                        <a:rPr lang="en-US" sz="1600" dirty="0" err="1" smtClean="0">
                          <a:latin typeface="Times New Roman" pitchFamily="18" charset="0"/>
                          <a:cs typeface="Times New Roman" pitchFamily="18" charset="0"/>
                        </a:rPr>
                        <a:t>parsererror</a:t>
                      </a:r>
                      <a:r>
                        <a:rPr lang="en-US" sz="1600" dirty="0" smtClean="0">
                          <a:latin typeface="Times New Roman" pitchFamily="18" charset="0"/>
                          <a:cs typeface="Times New Roman" pitchFamily="18" charset="0"/>
                        </a:rPr>
                        <a:t>".</a:t>
                      </a:r>
                      <a:endParaRPr lang="en-US" sz="1600" dirty="0">
                        <a:latin typeface="Times New Roman" pitchFamily="18" charset="0"/>
                        <a:cs typeface="Times New Roman" pitchFamily="18" charset="0"/>
                      </a:endParaRPr>
                    </a:p>
                  </a:txBody>
                  <a:tcPr/>
                </a:tc>
                <a:tc>
                  <a:txBody>
                    <a:bodyPr/>
                    <a:lstStyle/>
                    <a:p>
                      <a:pPr algn="ctr"/>
                      <a:r>
                        <a:rPr lang="en-US" i="1" dirty="0" smtClean="0"/>
                        <a:t>None</a:t>
                      </a:r>
                      <a:endParaRPr lang="en-US" sz="1400" i="1" dirty="0">
                        <a:latin typeface="Arial Narrow" pitchFamily="34" charset="0"/>
                      </a:endParaRPr>
                    </a:p>
                  </a:txBody>
                  <a:tcPr/>
                </a:tc>
              </a:tr>
              <a:tr h="370840">
                <a:tc>
                  <a:txBody>
                    <a:bodyPr/>
                    <a:lstStyle/>
                    <a:p>
                      <a:pPr algn="ctr"/>
                      <a:r>
                        <a:rPr lang="en-US" dirty="0" smtClean="0"/>
                        <a:t>global</a:t>
                      </a:r>
                      <a:endParaRPr lang="en-US" dirty="0"/>
                    </a:p>
                  </a:txBody>
                  <a:tcPr/>
                </a:tc>
                <a:tc>
                  <a:txBody>
                    <a:bodyPr/>
                    <a:lstStyle/>
                    <a:p>
                      <a:r>
                        <a:rPr lang="en-US" sz="1600" baseline="0" dirty="0" smtClean="0">
                          <a:latin typeface="Times New Roman" pitchFamily="18" charset="0"/>
                          <a:cs typeface="Times New Roman" pitchFamily="18" charset="0"/>
                        </a:rPr>
                        <a:t>jQuery lets you set global defaults for various handlers: should they be used if set?</a:t>
                      </a:r>
                      <a:endParaRPr lang="en-US" sz="1600" dirty="0">
                        <a:latin typeface="Times New Roman" pitchFamily="18" charset="0"/>
                        <a:cs typeface="Times New Roman" pitchFamily="18" charset="0"/>
                      </a:endParaRPr>
                    </a:p>
                  </a:txBody>
                  <a:tcPr/>
                </a:tc>
                <a:tc>
                  <a:txBody>
                    <a:bodyPr/>
                    <a:lstStyle/>
                    <a:p>
                      <a:pPr algn="ctr"/>
                      <a:r>
                        <a:rPr lang="en-US" i="0" dirty="0" smtClean="0"/>
                        <a:t>true</a:t>
                      </a:r>
                      <a:endParaRPr lang="en-US" i="0" dirty="0"/>
                    </a:p>
                  </a:txBody>
                  <a:tcPr/>
                </a:tc>
              </a:tr>
              <a:tr h="370840">
                <a:tc>
                  <a:txBody>
                    <a:bodyPr/>
                    <a:lstStyle/>
                    <a:p>
                      <a:pPr algn="ctr"/>
                      <a:r>
                        <a:rPr lang="en-US" dirty="0" err="1" smtClean="0"/>
                        <a:t>ifModified</a:t>
                      </a:r>
                      <a:endParaRPr lang="en-US" dirty="0"/>
                    </a:p>
                  </a:txBody>
                  <a:tcPr/>
                </a:tc>
                <a:tc>
                  <a:txBody>
                    <a:bodyPr/>
                    <a:lstStyle/>
                    <a:p>
                      <a:r>
                        <a:rPr lang="en-US" sz="1600" dirty="0" smtClean="0">
                          <a:latin typeface="Times New Roman" pitchFamily="18" charset="0"/>
                          <a:cs typeface="Times New Roman" pitchFamily="18" charset="0"/>
                        </a:rPr>
                        <a:t>Should the request be considered successful only if the response has changed since the last request</a:t>
                      </a:r>
                      <a:r>
                        <a:rPr lang="en-US" sz="1600" baseline="0" dirty="0" smtClean="0">
                          <a:latin typeface="Times New Roman" pitchFamily="18" charset="0"/>
                          <a:cs typeface="Times New Roman" pitchFamily="18" charset="0"/>
                        </a:rPr>
                        <a:t> (based on </a:t>
                      </a:r>
                      <a:r>
                        <a:rPr lang="en-US" sz="1600" dirty="0" smtClean="0">
                          <a:latin typeface="Times New Roman" pitchFamily="18" charset="0"/>
                          <a:cs typeface="Times New Roman" pitchFamily="18" charset="0"/>
                        </a:rPr>
                        <a:t>the Last-Modified header)?</a:t>
                      </a:r>
                      <a:endParaRPr lang="en-US" sz="1600" dirty="0">
                        <a:latin typeface="Times New Roman" pitchFamily="18" charset="0"/>
                        <a:cs typeface="Times New Roman" pitchFamily="18" charset="0"/>
                      </a:endParaRPr>
                    </a:p>
                  </a:txBody>
                  <a:tcPr/>
                </a:tc>
                <a:tc>
                  <a:txBody>
                    <a:bodyPr/>
                    <a:lstStyle/>
                    <a:p>
                      <a:pPr algn="ctr"/>
                      <a:r>
                        <a:rPr lang="en-US" sz="1800" i="0" dirty="0" smtClean="0"/>
                        <a:t>false</a:t>
                      </a:r>
                      <a:endParaRPr lang="en-US" sz="1800" dirty="0">
                        <a:latin typeface="Arial Narrow" pitchFamily="34" charset="0"/>
                      </a:endParaRPr>
                    </a:p>
                  </a:txBody>
                  <a:tcPr/>
                </a:tc>
              </a:tr>
              <a:tr h="370840">
                <a:tc>
                  <a:txBody>
                    <a:bodyPr/>
                    <a:lstStyle/>
                    <a:p>
                      <a:pPr algn="ctr"/>
                      <a:r>
                        <a:rPr lang="en-US" dirty="0" err="1" smtClean="0">
                          <a:solidFill>
                            <a:schemeClr val="tx1"/>
                          </a:solidFill>
                        </a:rPr>
                        <a:t>jsonp</a:t>
                      </a:r>
                      <a:endParaRPr lang="en-US" dirty="0">
                        <a:solidFill>
                          <a:schemeClr val="tx1"/>
                        </a:solidFill>
                      </a:endParaRPr>
                    </a:p>
                  </a:txBody>
                  <a:tcPr/>
                </a:tc>
                <a:tc>
                  <a:txBody>
                    <a:bodyPr/>
                    <a:lstStyle/>
                    <a:p>
                      <a:r>
                        <a:rPr lang="en-US" sz="1600" dirty="0" smtClean="0">
                          <a:latin typeface="Times New Roman" pitchFamily="18" charset="0"/>
                          <a:cs typeface="Times New Roman" pitchFamily="18" charset="0"/>
                        </a:rPr>
                        <a:t>Override the callback function name in a </a:t>
                      </a:r>
                      <a:r>
                        <a:rPr lang="en-US" sz="1600" dirty="0" err="1" smtClean="0">
                          <a:latin typeface="Times New Roman" pitchFamily="18" charset="0"/>
                          <a:cs typeface="Times New Roman" pitchFamily="18" charset="0"/>
                        </a:rPr>
                        <a:t>jsonp</a:t>
                      </a:r>
                      <a:r>
                        <a:rPr lang="en-US" sz="1600" dirty="0" smtClean="0">
                          <a:latin typeface="Times New Roman" pitchFamily="18" charset="0"/>
                          <a:cs typeface="Times New Roman" pitchFamily="18" charset="0"/>
                        </a:rPr>
                        <a:t> request. JSONP is a JSON extension in which the name of a callback function is specified as an input argument of the call itself. </a:t>
                      </a:r>
                      <a:endParaRPr lang="en-US" sz="1600" dirty="0">
                        <a:latin typeface="Times New Roman" pitchFamily="18" charset="0"/>
                        <a:cs typeface="Times New Roman" pitchFamily="18" charset="0"/>
                      </a:endParaRPr>
                    </a:p>
                  </a:txBody>
                  <a:tcPr/>
                </a:tc>
                <a:tc>
                  <a:txBody>
                    <a:bodyPr/>
                    <a:lstStyle/>
                    <a:p>
                      <a:pPr algn="ctr"/>
                      <a:r>
                        <a:rPr lang="en-US" i="0" dirty="0" smtClean="0"/>
                        <a:t>callback</a:t>
                      </a:r>
                      <a:endParaRPr lang="en-US" i="0" dirty="0"/>
                    </a:p>
                  </a:txBody>
                  <a:tcPr/>
                </a:tc>
              </a:tr>
              <a:tr h="370840">
                <a:tc>
                  <a:txBody>
                    <a:bodyPr/>
                    <a:lstStyle/>
                    <a:p>
                      <a:pPr algn="ctr">
                        <a:lnSpc>
                          <a:spcPct val="100000"/>
                        </a:lnSpc>
                      </a:pPr>
                      <a:r>
                        <a:rPr lang="en-US" dirty="0" smtClean="0">
                          <a:solidFill>
                            <a:srgbClr val="FF0000"/>
                          </a:solidFill>
                        </a:rPr>
                        <a:t>password</a:t>
                      </a:r>
                    </a:p>
                    <a:p>
                      <a:pPr algn="ctr">
                        <a:lnSpc>
                          <a:spcPct val="100000"/>
                        </a:lnSpc>
                      </a:pPr>
                      <a:r>
                        <a:rPr lang="en-US" dirty="0" smtClean="0">
                          <a:solidFill>
                            <a:srgbClr val="FF0000"/>
                          </a:solidFill>
                        </a:rPr>
                        <a:t>username</a:t>
                      </a:r>
                      <a:endParaRPr lang="en-US" dirty="0">
                        <a:solidFill>
                          <a:srgbClr val="FF0000"/>
                        </a:solidFill>
                      </a:endParaRPr>
                    </a:p>
                  </a:txBody>
                  <a:tcPr/>
                </a:tc>
                <a:tc>
                  <a:txBody>
                    <a:bodyPr/>
                    <a:lstStyle/>
                    <a:p>
                      <a:r>
                        <a:rPr lang="en-US" sz="1600" dirty="0" smtClean="0">
                          <a:latin typeface="Times New Roman" pitchFamily="18" charset="0"/>
                          <a:cs typeface="Times New Roman" pitchFamily="18" charset="0"/>
                        </a:rPr>
                        <a:t>Username and password to be used in response to HTTP authentication request.</a:t>
                      </a:r>
                      <a:endParaRPr lang="en-US" sz="1600" dirty="0">
                        <a:latin typeface="Times New Roman" pitchFamily="18" charset="0"/>
                        <a:cs typeface="Times New Roman" pitchFamily="18" charset="0"/>
                      </a:endParaRPr>
                    </a:p>
                  </a:txBody>
                  <a:tcPr/>
                </a:tc>
                <a:tc>
                  <a:txBody>
                    <a:bodyPr/>
                    <a:lstStyle/>
                    <a:p>
                      <a:pPr algn="ctr"/>
                      <a:r>
                        <a:rPr lang="en-US" i="1" dirty="0" smtClean="0"/>
                        <a:t>None</a:t>
                      </a:r>
                      <a:endParaRPr lang="en-US" i="1" dirty="0"/>
                    </a:p>
                  </a:txBody>
                  <a:tcPr/>
                </a:tc>
              </a:tr>
            </a:tbl>
          </a:graphicData>
        </a:graphic>
      </p:graphicFrame>
      <p:sp>
        <p:nvSpPr>
          <p:cNvPr id="4" name="Slide Number Placeholder 3"/>
          <p:cNvSpPr>
            <a:spLocks noGrp="1"/>
          </p:cNvSpPr>
          <p:nvPr>
            <p:ph type="sldNum" sz="quarter" idx="10"/>
          </p:nvPr>
        </p:nvSpPr>
        <p:spPr/>
        <p:txBody>
          <a:bodyPr/>
          <a:lstStyle/>
          <a:p>
            <a:fld id="{15A07B82-CC66-462C-8A50-3A29B43DABFB}" type="slidenum">
              <a:rPr lang="en-US" altLang="en-US" smtClean="0"/>
              <a:pPr/>
              <a:t>38</a:t>
            </a:fld>
            <a:endParaRPr lang="en-US" altLang="en-US">
              <a:solidFill>
                <a:schemeClr val="accent2"/>
              </a:solidFill>
            </a:endParaRPr>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Options (Continued)</a:t>
            </a:r>
            <a:endParaRPr lang="en-US" dirty="0"/>
          </a:p>
        </p:txBody>
      </p:sp>
      <p:graphicFrame>
        <p:nvGraphicFramePr>
          <p:cNvPr id="5" name="Content Placeholder 4"/>
          <p:cNvGraphicFramePr>
            <a:graphicFrameLocks noGrp="1"/>
          </p:cNvGraphicFramePr>
          <p:nvPr>
            <p:ph idx="1"/>
          </p:nvPr>
        </p:nvGraphicFramePr>
        <p:xfrm>
          <a:off x="533400" y="1447800"/>
          <a:ext cx="8610600" cy="4978400"/>
        </p:xfrm>
        <a:graphic>
          <a:graphicData uri="http://schemas.openxmlformats.org/drawingml/2006/table">
            <a:tbl>
              <a:tblPr firstRow="1" bandRow="1">
                <a:tableStyleId>{073A0DAA-6AF3-43AB-8588-CEC1D06C72B9}</a:tableStyleId>
              </a:tblPr>
              <a:tblGrid>
                <a:gridCol w="1600200"/>
                <a:gridCol w="5638800"/>
                <a:gridCol w="1371600"/>
              </a:tblGrid>
              <a:tr h="370840">
                <a:tc>
                  <a:txBody>
                    <a:bodyPr/>
                    <a:lstStyle/>
                    <a:p>
                      <a:pPr algn="ctr"/>
                      <a:r>
                        <a:rPr lang="en-US" dirty="0" smtClean="0"/>
                        <a:t>Name</a:t>
                      </a:r>
                      <a:endParaRPr lang="en-US" dirty="0"/>
                    </a:p>
                  </a:txBody>
                  <a:tcPr/>
                </a:tc>
                <a:tc>
                  <a:txBody>
                    <a:bodyPr/>
                    <a:lstStyle/>
                    <a:p>
                      <a:pPr algn="ctr"/>
                      <a:r>
                        <a:rPr lang="en-US" dirty="0" smtClean="0"/>
                        <a:t>Description</a:t>
                      </a:r>
                      <a:endParaRPr lang="en-US" dirty="0"/>
                    </a:p>
                  </a:txBody>
                  <a:tcPr/>
                </a:tc>
                <a:tc>
                  <a:txBody>
                    <a:bodyPr/>
                    <a:lstStyle/>
                    <a:p>
                      <a:pPr algn="ctr"/>
                      <a:r>
                        <a:rPr lang="en-US" dirty="0" smtClean="0"/>
                        <a:t>Default</a:t>
                      </a:r>
                      <a:endParaRPr lang="en-US" dirty="0"/>
                    </a:p>
                  </a:txBody>
                  <a:tcPr/>
                </a:tc>
              </a:tr>
              <a:tr h="370840">
                <a:tc>
                  <a:txBody>
                    <a:bodyPr/>
                    <a:lstStyle/>
                    <a:p>
                      <a:pPr algn="ctr"/>
                      <a:r>
                        <a:rPr lang="en-US" dirty="0" err="1" smtClean="0"/>
                        <a:t>processData</a:t>
                      </a:r>
                      <a:endParaRPr lang="en-US" dirty="0"/>
                    </a:p>
                  </a:txBody>
                  <a:tcPr/>
                </a:tc>
                <a:tc>
                  <a:txBody>
                    <a:bodyPr/>
                    <a:lstStyle/>
                    <a:p>
                      <a:r>
                        <a:rPr lang="en-US" sz="1600" dirty="0" smtClean="0">
                          <a:latin typeface="Times New Roman" pitchFamily="18" charset="0"/>
                          <a:cs typeface="Times New Roman" pitchFamily="18" charset="0"/>
                        </a:rPr>
                        <a:t>Should the value</a:t>
                      </a:r>
                      <a:r>
                        <a:rPr lang="en-US" sz="1600" baseline="0" dirty="0" smtClean="0">
                          <a:latin typeface="Times New Roman" pitchFamily="18" charset="0"/>
                          <a:cs typeface="Times New Roman" pitchFamily="18" charset="0"/>
                        </a:rPr>
                        <a:t> of the “data” property, if an object, be turned into a URL-encoded query string?</a:t>
                      </a:r>
                      <a:endParaRPr lang="en-US" sz="1600" dirty="0">
                        <a:latin typeface="Times New Roman" pitchFamily="18" charset="0"/>
                        <a:cs typeface="Times New Roman" pitchFamily="18" charset="0"/>
                      </a:endParaRPr>
                    </a:p>
                  </a:txBody>
                  <a:tcPr/>
                </a:tc>
                <a:tc>
                  <a:txBody>
                    <a:bodyPr/>
                    <a:lstStyle/>
                    <a:p>
                      <a:pPr algn="ctr"/>
                      <a:r>
                        <a:rPr lang="en-US" i="0" dirty="0" smtClean="0"/>
                        <a:t>true</a:t>
                      </a:r>
                      <a:endParaRPr lang="en-US" i="0" dirty="0"/>
                    </a:p>
                  </a:txBody>
                  <a:tcPr/>
                </a:tc>
              </a:tr>
              <a:tr h="370840">
                <a:tc>
                  <a:txBody>
                    <a:bodyPr/>
                    <a:lstStyle/>
                    <a:p>
                      <a:pPr algn="ctr"/>
                      <a:r>
                        <a:rPr lang="en-US" dirty="0" err="1" smtClean="0">
                          <a:solidFill>
                            <a:schemeClr val="tx1"/>
                          </a:solidFill>
                        </a:rPr>
                        <a:t>scriptCharset</a:t>
                      </a:r>
                      <a:endParaRPr lang="en-US" dirty="0">
                        <a:solidFill>
                          <a:schemeClr val="tx1"/>
                        </a:solidFill>
                      </a:endParaRPr>
                    </a:p>
                  </a:txBody>
                  <a:tcPr/>
                </a:tc>
                <a:tc>
                  <a:txBody>
                    <a:bodyPr/>
                    <a:lstStyle/>
                    <a:p>
                      <a:r>
                        <a:rPr lang="en-US" sz="1600" dirty="0" smtClean="0">
                          <a:latin typeface="Times New Roman" pitchFamily="18" charset="0"/>
                          <a:cs typeface="Times New Roman" pitchFamily="18" charset="0"/>
                        </a:rPr>
                        <a:t>Forces the request to be interpreted as a certain </a:t>
                      </a:r>
                      <a:r>
                        <a:rPr lang="en-US" sz="1600" dirty="0" err="1" smtClean="0">
                          <a:latin typeface="Times New Roman" pitchFamily="18" charset="0"/>
                          <a:cs typeface="Times New Roman" pitchFamily="18" charset="0"/>
                        </a:rPr>
                        <a:t>charset</a:t>
                      </a:r>
                      <a:r>
                        <a:rPr lang="en-US" sz="1600" dirty="0" smtClean="0">
                          <a:latin typeface="Times New Roman" pitchFamily="18" charset="0"/>
                          <a:cs typeface="Times New Roman" pitchFamily="18" charset="0"/>
                        </a:rPr>
                        <a:t>. Only for requests with dataType</a:t>
                      </a:r>
                      <a:r>
                        <a:rPr lang="en-US" sz="1600" baseline="0" dirty="0" smtClean="0">
                          <a:latin typeface="Times New Roman" pitchFamily="18" charset="0"/>
                          <a:cs typeface="Times New Roman" pitchFamily="18" charset="0"/>
                        </a:rPr>
                        <a:t> of </a:t>
                      </a:r>
                      <a:r>
                        <a:rPr lang="en-US" sz="1600" dirty="0" smtClean="0">
                          <a:latin typeface="Times New Roman" pitchFamily="18" charset="0"/>
                          <a:cs typeface="Times New Roman" pitchFamily="18" charset="0"/>
                        </a:rPr>
                        <a:t>“</a:t>
                      </a:r>
                      <a:r>
                        <a:rPr lang="en-US" sz="1600" dirty="0" err="1" smtClean="0">
                          <a:latin typeface="Times New Roman" pitchFamily="18" charset="0"/>
                          <a:cs typeface="Times New Roman" pitchFamily="18" charset="0"/>
                        </a:rPr>
                        <a:t>jsonp</a:t>
                      </a:r>
                      <a:r>
                        <a:rPr lang="en-US" sz="1600" dirty="0" smtClean="0">
                          <a:latin typeface="Times New Roman" pitchFamily="18" charset="0"/>
                          <a:cs typeface="Times New Roman" pitchFamily="18" charset="0"/>
                        </a:rPr>
                        <a:t>” or “script” and type of “GET”. </a:t>
                      </a:r>
                      <a:endParaRPr lang="en-US" sz="1600" dirty="0">
                        <a:latin typeface="Times New Roman" pitchFamily="18" charset="0"/>
                        <a:cs typeface="Times New Roman" pitchFamily="18" charset="0"/>
                      </a:endParaRPr>
                    </a:p>
                  </a:txBody>
                  <a:tcPr/>
                </a:tc>
                <a:tc>
                  <a:txBody>
                    <a:bodyPr/>
                    <a:lstStyle/>
                    <a:p>
                      <a:pPr algn="ctr"/>
                      <a:r>
                        <a:rPr lang="en-US" i="1" dirty="0" smtClean="0"/>
                        <a:t>None</a:t>
                      </a:r>
                      <a:endParaRPr lang="en-US" sz="1400" i="1" dirty="0">
                        <a:latin typeface="Arial Narrow" pitchFamily="34" charset="0"/>
                      </a:endParaRPr>
                    </a:p>
                  </a:txBody>
                  <a:tcPr/>
                </a:tc>
              </a:tr>
              <a:tr h="370840">
                <a:tc>
                  <a:txBody>
                    <a:bodyPr/>
                    <a:lstStyle/>
                    <a:p>
                      <a:pPr algn="ctr"/>
                      <a:r>
                        <a:rPr lang="en-US" dirty="0" smtClean="0">
                          <a:solidFill>
                            <a:srgbClr val="FF0000"/>
                          </a:solidFill>
                        </a:rPr>
                        <a:t>success</a:t>
                      </a:r>
                      <a:endParaRPr lang="en-US" dirty="0">
                        <a:solidFill>
                          <a:srgbClr val="FF0000"/>
                        </a:solidFill>
                      </a:endParaRPr>
                    </a:p>
                  </a:txBody>
                  <a:tcPr/>
                </a:tc>
                <a:tc>
                  <a:txBody>
                    <a:bodyPr/>
                    <a:lstStyle/>
                    <a:p>
                      <a:r>
                        <a:rPr lang="en-US" sz="1600" dirty="0" smtClean="0">
                          <a:latin typeface="Times New Roman" pitchFamily="18" charset="0"/>
                          <a:cs typeface="Times New Roman" pitchFamily="18" charset="0"/>
                        </a:rPr>
                        <a:t>Function to be called if request succeeds. Function gets passed 2 </a:t>
                      </a:r>
                      <a:r>
                        <a:rPr lang="en-US" sz="1600" dirty="0" err="1" smtClean="0">
                          <a:latin typeface="Times New Roman" pitchFamily="18" charset="0"/>
                          <a:cs typeface="Times New Roman" pitchFamily="18" charset="0"/>
                        </a:rPr>
                        <a:t>args</a:t>
                      </a:r>
                      <a:r>
                        <a:rPr lang="en-US" sz="1600" dirty="0" smtClean="0">
                          <a:latin typeface="Times New Roman" pitchFamily="18" charset="0"/>
                          <a:cs typeface="Times New Roman" pitchFamily="18" charset="0"/>
                        </a:rPr>
                        <a:t>: the data returned from the server (formatted according to the dataType property), and a string describing the status.</a:t>
                      </a:r>
                      <a:endParaRPr lang="en-US" sz="1600" dirty="0">
                        <a:latin typeface="Times New Roman" pitchFamily="18" charset="0"/>
                        <a:cs typeface="Times New Roman" pitchFamily="18" charset="0"/>
                      </a:endParaRPr>
                    </a:p>
                  </a:txBody>
                  <a:tcPr/>
                </a:tc>
                <a:tc>
                  <a:txBody>
                    <a:bodyPr/>
                    <a:lstStyle/>
                    <a:p>
                      <a:pPr algn="ctr"/>
                      <a:r>
                        <a:rPr lang="en-US" i="1" dirty="0" smtClean="0"/>
                        <a:t>None</a:t>
                      </a:r>
                      <a:endParaRPr lang="en-US" sz="1400" i="1" dirty="0">
                        <a:latin typeface="Arial Narrow" pitchFamily="34" charset="0"/>
                      </a:endParaRPr>
                    </a:p>
                  </a:txBody>
                  <a:tcPr/>
                </a:tc>
              </a:tr>
              <a:tr h="370840">
                <a:tc>
                  <a:txBody>
                    <a:bodyPr/>
                    <a:lstStyle/>
                    <a:p>
                      <a:pPr algn="ctr"/>
                      <a:r>
                        <a:rPr lang="en-US" dirty="0" smtClean="0">
                          <a:solidFill>
                            <a:srgbClr val="FF0000"/>
                          </a:solidFill>
                        </a:rPr>
                        <a:t>timeout</a:t>
                      </a:r>
                      <a:endParaRPr lang="en-US" dirty="0">
                        <a:solidFill>
                          <a:srgbClr val="FF0000"/>
                        </a:solidFill>
                      </a:endParaRPr>
                    </a:p>
                  </a:txBody>
                  <a:tcPr/>
                </a:tc>
                <a:tc>
                  <a:txBody>
                    <a:bodyPr/>
                    <a:lstStyle/>
                    <a:p>
                      <a:r>
                        <a:rPr lang="en-US" sz="1600" baseline="0" dirty="0" smtClean="0">
                          <a:latin typeface="Times New Roman" pitchFamily="18" charset="0"/>
                          <a:cs typeface="Times New Roman" pitchFamily="18" charset="0"/>
                        </a:rPr>
                        <a:t>Timeout in milliseconds. If request takes longer, the error handler will be called instead of the success handler. </a:t>
                      </a:r>
                      <a:endParaRPr lang="en-US" sz="1600" dirty="0">
                        <a:latin typeface="Times New Roman" pitchFamily="18" charset="0"/>
                        <a:cs typeface="Times New Roman" pitchFamily="18" charset="0"/>
                      </a:endParaRPr>
                    </a:p>
                  </a:txBody>
                  <a:tcPr/>
                </a:tc>
                <a:tc>
                  <a:txBody>
                    <a:bodyPr/>
                    <a:lstStyle/>
                    <a:p>
                      <a:pPr algn="ctr"/>
                      <a:r>
                        <a:rPr lang="en-US" sz="1400" i="0" dirty="0" smtClean="0">
                          <a:latin typeface="Arial Narrow" pitchFamily="34" charset="0"/>
                        </a:rPr>
                        <a:t>Global timeout, if set via $.</a:t>
                      </a:r>
                      <a:r>
                        <a:rPr lang="en-US" sz="1400" i="0" dirty="0" err="1" smtClean="0">
                          <a:latin typeface="Arial Narrow" pitchFamily="34" charset="0"/>
                        </a:rPr>
                        <a:t>ajaxSetup</a:t>
                      </a:r>
                      <a:endParaRPr lang="en-US" sz="1400" i="0" dirty="0">
                        <a:latin typeface="Arial Narrow" pitchFamily="34" charset="0"/>
                      </a:endParaRPr>
                    </a:p>
                  </a:txBody>
                  <a:tcPr/>
                </a:tc>
              </a:tr>
              <a:tr h="370840">
                <a:tc>
                  <a:txBody>
                    <a:bodyPr/>
                    <a:lstStyle/>
                    <a:p>
                      <a:pPr algn="ctr"/>
                      <a:r>
                        <a:rPr lang="en-US" dirty="0" smtClean="0">
                          <a:solidFill>
                            <a:srgbClr val="FF0000"/>
                          </a:solidFill>
                        </a:rPr>
                        <a:t>type</a:t>
                      </a:r>
                      <a:endParaRPr lang="en-US" dirty="0">
                        <a:solidFill>
                          <a:srgbClr val="FF0000"/>
                        </a:solidFill>
                      </a:endParaRPr>
                    </a:p>
                  </a:txBody>
                  <a:tcPr/>
                </a:tc>
                <a:tc>
                  <a:txBody>
                    <a:bodyPr/>
                    <a:lstStyle/>
                    <a:p>
                      <a:r>
                        <a:rPr lang="en-US" sz="1600" dirty="0" smtClean="0">
                          <a:latin typeface="Times New Roman" pitchFamily="18" charset="0"/>
                          <a:cs typeface="Times New Roman" pitchFamily="18" charset="0"/>
                        </a:rPr>
                        <a:t>The HTTP method to use for the request. “get” and “post” are main options, but some browsers support other methods.</a:t>
                      </a:r>
                      <a:endParaRPr lang="en-US" sz="1600" dirty="0">
                        <a:latin typeface="Times New Roman" pitchFamily="18" charset="0"/>
                        <a:cs typeface="Times New Roman" pitchFamily="18" charset="0"/>
                      </a:endParaRPr>
                    </a:p>
                  </a:txBody>
                  <a:tcPr/>
                </a:tc>
                <a:tc>
                  <a:txBody>
                    <a:bodyPr/>
                    <a:lstStyle/>
                    <a:p>
                      <a:pPr algn="ctr"/>
                      <a:r>
                        <a:rPr lang="en-US" sz="1800" i="0" dirty="0" smtClean="0"/>
                        <a:t>get</a:t>
                      </a:r>
                      <a:endParaRPr lang="en-US" sz="1800" dirty="0">
                        <a:latin typeface="Arial Narrow" pitchFamily="34" charset="0"/>
                      </a:endParaRPr>
                    </a:p>
                  </a:txBody>
                  <a:tcPr/>
                </a:tc>
              </a:tr>
              <a:tr h="370840">
                <a:tc>
                  <a:txBody>
                    <a:bodyPr/>
                    <a:lstStyle/>
                    <a:p>
                      <a:pPr algn="ctr"/>
                      <a:r>
                        <a:rPr lang="en-US" dirty="0" smtClean="0">
                          <a:solidFill>
                            <a:srgbClr val="FF0000"/>
                          </a:solidFill>
                        </a:rPr>
                        <a:t>url</a:t>
                      </a:r>
                      <a:endParaRPr lang="en-US" dirty="0">
                        <a:solidFill>
                          <a:srgbClr val="FF0000"/>
                        </a:solidFill>
                      </a:endParaRPr>
                    </a:p>
                  </a:txBody>
                  <a:tcPr/>
                </a:tc>
                <a:tc>
                  <a:txBody>
                    <a:bodyPr/>
                    <a:lstStyle/>
                    <a:p>
                      <a:r>
                        <a:rPr lang="en-US" sz="1600" dirty="0" smtClean="0">
                          <a:latin typeface="Times New Roman" pitchFamily="18" charset="0"/>
                          <a:cs typeface="Times New Roman" pitchFamily="18" charset="0"/>
                        </a:rPr>
                        <a:t>The address to request. Should be a relative URL.</a:t>
                      </a:r>
                      <a:endParaRPr lang="en-US" sz="1600" dirty="0">
                        <a:latin typeface="Times New Roman" pitchFamily="18" charset="0"/>
                        <a:cs typeface="Times New Roman" pitchFamily="18" charset="0"/>
                      </a:endParaRPr>
                    </a:p>
                  </a:txBody>
                  <a:tcPr/>
                </a:tc>
                <a:tc>
                  <a:txBody>
                    <a:bodyPr/>
                    <a:lstStyle/>
                    <a:p>
                      <a:pPr algn="ctr"/>
                      <a:r>
                        <a:rPr lang="en-US" i="1" dirty="0" smtClean="0"/>
                        <a:t>None</a:t>
                      </a:r>
                      <a:endParaRPr lang="en-US" i="1" dirty="0"/>
                    </a:p>
                  </a:txBody>
                  <a:tcPr/>
                </a:tc>
              </a:tr>
              <a:tr h="370840">
                <a:tc>
                  <a:txBody>
                    <a:bodyPr/>
                    <a:lstStyle/>
                    <a:p>
                      <a:pPr algn="ctr"/>
                      <a:r>
                        <a:rPr lang="en-US" dirty="0" err="1" smtClean="0">
                          <a:solidFill>
                            <a:schemeClr val="tx1"/>
                          </a:solidFill>
                        </a:rPr>
                        <a:t>xhr</a:t>
                      </a:r>
                      <a:endParaRPr lang="en-US" dirty="0">
                        <a:solidFill>
                          <a:schemeClr val="tx1"/>
                        </a:solidFill>
                      </a:endParaRPr>
                    </a:p>
                  </a:txBody>
                  <a:tcPr/>
                </a:tc>
                <a:tc>
                  <a:txBody>
                    <a:bodyPr/>
                    <a:lstStyle/>
                    <a:p>
                      <a:r>
                        <a:rPr lang="en-US" sz="1600" dirty="0" smtClean="0">
                          <a:latin typeface="Times New Roman" pitchFamily="18" charset="0"/>
                          <a:cs typeface="Times New Roman" pitchFamily="18" charset="0"/>
                        </a:rPr>
                        <a:t>Callback for creating your own custom</a:t>
                      </a:r>
                      <a:r>
                        <a:rPr lang="en-US" sz="1600" baseline="0" dirty="0" smtClean="0">
                          <a:latin typeface="Times New Roman" pitchFamily="18" charset="0"/>
                          <a:cs typeface="Times New Roman" pitchFamily="18" charset="0"/>
                        </a:rPr>
                        <a:t> </a:t>
                      </a:r>
                      <a:r>
                        <a:rPr lang="en-US" sz="1600" dirty="0" err="1" smtClean="0">
                          <a:latin typeface="Times New Roman" pitchFamily="18" charset="0"/>
                          <a:cs typeface="Times New Roman" pitchFamily="18" charset="0"/>
                        </a:rPr>
                        <a:t>XMLHttpRequest</a:t>
                      </a:r>
                      <a:r>
                        <a:rPr lang="en-US" sz="1600" dirty="0" smtClean="0">
                          <a:latin typeface="Times New Roman" pitchFamily="18" charset="0"/>
                          <a:cs typeface="Times New Roman" pitchFamily="18" charset="0"/>
                        </a:rPr>
                        <a:t> object.</a:t>
                      </a:r>
                      <a:endParaRPr lang="en-US" sz="1600" dirty="0">
                        <a:latin typeface="Times New Roman" pitchFamily="18" charset="0"/>
                        <a:cs typeface="Times New Roman" pitchFamily="18" charset="0"/>
                      </a:endParaRPr>
                    </a:p>
                  </a:txBody>
                  <a:tcPr/>
                </a:tc>
                <a:tc>
                  <a:txBody>
                    <a:bodyPr/>
                    <a:lstStyle/>
                    <a:p>
                      <a:pPr algn="ctr"/>
                      <a:r>
                        <a:rPr lang="en-US" sz="1400" dirty="0" err="1" smtClean="0">
                          <a:latin typeface="Arial Narrow" pitchFamily="34" charset="0"/>
                        </a:rPr>
                        <a:t>ActiveXObject</a:t>
                      </a:r>
                      <a:r>
                        <a:rPr lang="en-US" sz="1400" dirty="0" smtClean="0">
                          <a:latin typeface="Arial Narrow" pitchFamily="34" charset="0"/>
                        </a:rPr>
                        <a:t> if available (IE), </a:t>
                      </a:r>
                      <a:r>
                        <a:rPr lang="en-US" sz="1400" dirty="0" err="1" smtClean="0">
                          <a:latin typeface="Arial Narrow" pitchFamily="34" charset="0"/>
                        </a:rPr>
                        <a:t>XMLHttpRequest</a:t>
                      </a:r>
                      <a:r>
                        <a:rPr lang="en-US" sz="1400" dirty="0" smtClean="0">
                          <a:latin typeface="Arial Narrow" pitchFamily="34" charset="0"/>
                        </a:rPr>
                        <a:t> otherwise</a:t>
                      </a:r>
                      <a:endParaRPr lang="en-US" sz="1400" i="1" dirty="0">
                        <a:latin typeface="Arial Narrow" pitchFamily="34" charset="0"/>
                      </a:endParaRPr>
                    </a:p>
                  </a:txBody>
                  <a:tcPr/>
                </a:tc>
              </a:tr>
            </a:tbl>
          </a:graphicData>
        </a:graphic>
      </p:graphicFrame>
      <p:sp>
        <p:nvSpPr>
          <p:cNvPr id="4" name="Slide Number Placeholder 3"/>
          <p:cNvSpPr>
            <a:spLocks noGrp="1"/>
          </p:cNvSpPr>
          <p:nvPr>
            <p:ph type="sldNum" sz="quarter" idx="10"/>
          </p:nvPr>
        </p:nvSpPr>
        <p:spPr/>
        <p:txBody>
          <a:bodyPr/>
          <a:lstStyle/>
          <a:p>
            <a:fld id="{15A07B82-CC66-462C-8A50-3A29B43DABFB}" type="slidenum">
              <a:rPr lang="en-US" altLang="en-US" smtClean="0"/>
              <a:pPr/>
              <a:t>39</a:t>
            </a:fld>
            <a:endParaRPr lang="en-US" altLang="en-US">
              <a:solidFill>
                <a:schemeClr val="accent2"/>
              </a:solidFill>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Overview of jQuery</a:t>
            </a:r>
            <a:endParaRPr lang="en-US" dirty="0"/>
          </a:p>
        </p:txBody>
      </p:sp>
      <p:sp>
        <p:nvSpPr>
          <p:cNvPr id="3" name="Content Placeholder 2"/>
          <p:cNvSpPr>
            <a:spLocks noGrp="1"/>
          </p:cNvSpPr>
          <p:nvPr>
            <p:ph idx="1"/>
          </p:nvPr>
        </p:nvSpPr>
        <p:spPr/>
        <p:txBody>
          <a:bodyPr>
            <a:normAutofit fontScale="92500"/>
          </a:bodyPr>
          <a:lstStyle/>
          <a:p>
            <a:r>
              <a:rPr lang="en-US" dirty="0" smtClean="0">
                <a:solidFill>
                  <a:srgbClr val="FF0000"/>
                </a:solidFill>
              </a:rPr>
              <a:t>Ajax </a:t>
            </a:r>
            <a:r>
              <a:rPr lang="en-US" dirty="0" smtClean="0">
                <a:solidFill>
                  <a:srgbClr val="FF0000"/>
                </a:solidFill>
              </a:rPr>
              <a:t>utilities </a:t>
            </a:r>
            <a:r>
              <a:rPr lang="en-US" dirty="0" smtClean="0"/>
              <a:t>(this tutorial)</a:t>
            </a:r>
            <a:endParaRPr lang="en-US" dirty="0" smtClean="0"/>
          </a:p>
          <a:p>
            <a:pPr lvl="1"/>
            <a:r>
              <a:rPr lang="en-US" dirty="0" smtClean="0"/>
              <a:t>General: $.ajax(…), $(…).load(…)</a:t>
            </a:r>
          </a:p>
          <a:p>
            <a:pPr lvl="1"/>
            <a:r>
              <a:rPr lang="en-US" dirty="0" smtClean="0"/>
              <a:t>Shortcuts: $.get, $.post, $.</a:t>
            </a:r>
            <a:r>
              <a:rPr lang="en-US" dirty="0" err="1" smtClean="0"/>
              <a:t>getJSON</a:t>
            </a:r>
            <a:endParaRPr lang="en-US" dirty="0" smtClean="0"/>
          </a:p>
          <a:p>
            <a:r>
              <a:rPr lang="en-US" dirty="0" smtClean="0"/>
              <a:t>DOM search and manipulation utilities</a:t>
            </a:r>
          </a:p>
          <a:p>
            <a:pPr lvl="1"/>
            <a:r>
              <a:rPr lang="en-US" dirty="0" smtClean="0"/>
              <a:t>$("</a:t>
            </a:r>
            <a:r>
              <a:rPr lang="en-US" dirty="0" err="1" smtClean="0"/>
              <a:t>p.myStyle</a:t>
            </a:r>
            <a:r>
              <a:rPr lang="en-US" dirty="0" smtClean="0"/>
              <a:t>").</a:t>
            </a:r>
            <a:r>
              <a:rPr lang="en-US" dirty="0" err="1" smtClean="0"/>
              <a:t>addClass</a:t>
            </a:r>
            <a:r>
              <a:rPr lang="en-US" dirty="0" smtClean="0"/>
              <a:t>("</a:t>
            </a:r>
            <a:r>
              <a:rPr lang="en-US" dirty="0" err="1" smtClean="0"/>
              <a:t>extraStyle</a:t>
            </a:r>
            <a:r>
              <a:rPr lang="en-US" dirty="0" smtClean="0"/>
              <a:t>").show();</a:t>
            </a:r>
          </a:p>
          <a:p>
            <a:r>
              <a:rPr lang="en-US" dirty="0" smtClean="0"/>
              <a:t>Simple animation</a:t>
            </a:r>
          </a:p>
          <a:p>
            <a:pPr lvl="1"/>
            <a:r>
              <a:rPr lang="en-US" dirty="0" smtClean="0"/>
              <a:t>Not as extensive as Scriptaculous, but easy to use</a:t>
            </a:r>
          </a:p>
          <a:p>
            <a:r>
              <a:rPr lang="en-US" dirty="0" smtClean="0"/>
              <a:t>Cross-browser event model</a:t>
            </a:r>
          </a:p>
          <a:p>
            <a:pPr lvl="1"/>
            <a:r>
              <a:rPr lang="en-US" dirty="0" smtClean="0"/>
              <a:t>Assign handlers programmatically, hides browser differences</a:t>
            </a:r>
          </a:p>
          <a:p>
            <a:r>
              <a:rPr lang="en-US" dirty="0" smtClean="0"/>
              <a:t>General JavaScript utilities</a:t>
            </a:r>
          </a:p>
          <a:p>
            <a:pPr lvl="1"/>
            <a:r>
              <a:rPr lang="en-US" dirty="0" smtClean="0"/>
              <a:t>Functions operating on strings and arrays</a:t>
            </a:r>
          </a:p>
          <a:p>
            <a:r>
              <a:rPr lang="en-US" dirty="0" smtClean="0"/>
              <a:t>Rich GUIs</a:t>
            </a:r>
          </a:p>
          <a:p>
            <a:pPr lvl="1"/>
            <a:r>
              <a:rPr lang="en-US" dirty="0" smtClean="0"/>
              <a:t>jQuery UI provides widgets, fancier effects, drag/drop</a:t>
            </a:r>
          </a:p>
          <a:p>
            <a:endParaRPr lang="en-US" dirty="0" smtClean="0"/>
          </a:p>
        </p:txBody>
      </p:sp>
      <p:sp>
        <p:nvSpPr>
          <p:cNvPr id="4" name="Slide Number Placeholder 3"/>
          <p:cNvSpPr>
            <a:spLocks noGrp="1"/>
          </p:cNvSpPr>
          <p:nvPr>
            <p:ph type="sldNum" sz="quarter" idx="10"/>
          </p:nvPr>
        </p:nvSpPr>
        <p:spPr/>
        <p:txBody>
          <a:bodyPr/>
          <a:lstStyle/>
          <a:p>
            <a:fld id="{15A07B82-CC66-462C-8A50-3A29B43DABFB}" type="slidenum">
              <a:rPr lang="en-US" altLang="en-US" smtClean="0"/>
              <a:pPr/>
              <a:t>4</a:t>
            </a:fld>
            <a:endParaRPr lang="en-US" altLang="en-US">
              <a:solidFill>
                <a:schemeClr val="accent2"/>
              </a:solidFill>
            </a:endParaRPr>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Shortcuts for $.ajax:</a:t>
            </a:r>
            <a:br>
              <a:rPr lang="en-US" dirty="0" smtClean="0"/>
            </a:br>
            <a:r>
              <a:rPr lang="en-US" dirty="0" smtClean="0"/>
              <a:t>Equivalent Forms</a:t>
            </a:r>
            <a:endParaRPr lang="en-US" dirty="0"/>
          </a:p>
        </p:txBody>
      </p:sp>
      <p:sp>
        <p:nvSpPr>
          <p:cNvPr id="3" name="Content Placeholder 2"/>
          <p:cNvSpPr>
            <a:spLocks noGrp="1"/>
          </p:cNvSpPr>
          <p:nvPr>
            <p:ph idx="1"/>
          </p:nvPr>
        </p:nvSpPr>
        <p:spPr/>
        <p:txBody>
          <a:bodyPr>
            <a:normAutofit lnSpcReduction="10000"/>
          </a:bodyPr>
          <a:lstStyle/>
          <a:p>
            <a:r>
              <a:rPr lang="en-US" dirty="0" smtClean="0"/>
              <a:t>$.get</a:t>
            </a:r>
          </a:p>
          <a:p>
            <a:pPr lvl="1"/>
            <a:r>
              <a:rPr lang="en-US" dirty="0" smtClean="0"/>
              <a:t>$.get("url", </a:t>
            </a:r>
            <a:r>
              <a:rPr lang="en-US" dirty="0" err="1" smtClean="0"/>
              <a:t>dataObj</a:t>
            </a:r>
            <a:r>
              <a:rPr lang="en-US" dirty="0" smtClean="0"/>
              <a:t>, </a:t>
            </a:r>
            <a:r>
              <a:rPr lang="en-US" dirty="0" err="1" smtClean="0"/>
              <a:t>someFunct</a:t>
            </a:r>
            <a:r>
              <a:rPr lang="en-US" dirty="0" smtClean="0"/>
              <a:t>)</a:t>
            </a:r>
          </a:p>
          <a:p>
            <a:pPr lvl="1"/>
            <a:r>
              <a:rPr lang="en-US" dirty="0" smtClean="0"/>
              <a:t>$.ajax({url: "url", data: </a:t>
            </a:r>
            <a:r>
              <a:rPr lang="en-US" dirty="0" err="1" smtClean="0"/>
              <a:t>dataObj</a:t>
            </a:r>
            <a:r>
              <a:rPr lang="en-US" dirty="0" smtClean="0"/>
              <a:t>, success: </a:t>
            </a:r>
            <a:r>
              <a:rPr lang="en-US" dirty="0" err="1" smtClean="0"/>
              <a:t>someFunct</a:t>
            </a:r>
            <a:r>
              <a:rPr lang="en-US" dirty="0" smtClean="0"/>
              <a:t>});</a:t>
            </a:r>
          </a:p>
          <a:p>
            <a:r>
              <a:rPr lang="en-US" dirty="0" smtClean="0"/>
              <a:t>$.post</a:t>
            </a:r>
          </a:p>
          <a:p>
            <a:pPr lvl="1"/>
            <a:r>
              <a:rPr lang="en-US" dirty="0" smtClean="0"/>
              <a:t>$.post("url", </a:t>
            </a:r>
            <a:r>
              <a:rPr lang="en-US" dirty="0" err="1" smtClean="0"/>
              <a:t>dataObj</a:t>
            </a:r>
            <a:r>
              <a:rPr lang="en-US" dirty="0" smtClean="0"/>
              <a:t>, </a:t>
            </a:r>
            <a:r>
              <a:rPr lang="en-US" dirty="0" err="1" smtClean="0"/>
              <a:t>someFunct</a:t>
            </a:r>
            <a:r>
              <a:rPr lang="en-US" dirty="0" smtClean="0"/>
              <a:t>)</a:t>
            </a:r>
          </a:p>
          <a:p>
            <a:pPr lvl="1"/>
            <a:r>
              <a:rPr lang="en-US" dirty="0" smtClean="0"/>
              <a:t>$.ajax({url: "url", data: </a:t>
            </a:r>
            <a:r>
              <a:rPr lang="en-US" dirty="0" err="1" smtClean="0"/>
              <a:t>dataObj</a:t>
            </a:r>
            <a:r>
              <a:rPr lang="en-US" dirty="0" smtClean="0"/>
              <a:t>, success: </a:t>
            </a:r>
            <a:r>
              <a:rPr lang="en-US" dirty="0" err="1" smtClean="0"/>
              <a:t>someFunct</a:t>
            </a:r>
            <a:r>
              <a:rPr lang="en-US" dirty="0" smtClean="0"/>
              <a:t>,</a:t>
            </a:r>
            <a:br>
              <a:rPr lang="en-US" dirty="0" smtClean="0"/>
            </a:br>
            <a:r>
              <a:rPr lang="en-US" dirty="0" smtClean="0"/>
              <a:t>             type: "post"});</a:t>
            </a:r>
          </a:p>
          <a:p>
            <a:r>
              <a:rPr lang="en-US" dirty="0" smtClean="0"/>
              <a:t>$.</a:t>
            </a:r>
            <a:r>
              <a:rPr lang="en-US" dirty="0" err="1" smtClean="0"/>
              <a:t>getJSON</a:t>
            </a:r>
            <a:endParaRPr lang="en-US" dirty="0" smtClean="0"/>
          </a:p>
          <a:p>
            <a:pPr lvl="1"/>
            <a:r>
              <a:rPr lang="en-US" dirty="0" smtClean="0"/>
              <a:t>$.get("url", </a:t>
            </a:r>
            <a:r>
              <a:rPr lang="en-US" dirty="0" err="1" smtClean="0"/>
              <a:t>dataObj</a:t>
            </a:r>
            <a:r>
              <a:rPr lang="en-US" dirty="0" smtClean="0"/>
              <a:t>, </a:t>
            </a:r>
            <a:r>
              <a:rPr lang="en-US" dirty="0" err="1" smtClean="0"/>
              <a:t>someFunct</a:t>
            </a:r>
            <a:r>
              <a:rPr lang="en-US" dirty="0" smtClean="0"/>
              <a:t>)</a:t>
            </a:r>
          </a:p>
          <a:p>
            <a:pPr lvl="1"/>
            <a:r>
              <a:rPr lang="en-US" dirty="0" smtClean="0"/>
              <a:t>$.ajax({url: "url", data: </a:t>
            </a:r>
            <a:r>
              <a:rPr lang="en-US" dirty="0" err="1" smtClean="0"/>
              <a:t>dataObj</a:t>
            </a:r>
            <a:r>
              <a:rPr lang="en-US" dirty="0" smtClean="0"/>
              <a:t>, success: </a:t>
            </a:r>
            <a:r>
              <a:rPr lang="en-US" dirty="0" err="1" smtClean="0"/>
              <a:t>someFunct</a:t>
            </a:r>
            <a:r>
              <a:rPr lang="en-US" dirty="0" smtClean="0"/>
              <a:t>,</a:t>
            </a:r>
            <a:br>
              <a:rPr lang="en-US" dirty="0" smtClean="0"/>
            </a:br>
            <a:r>
              <a:rPr lang="en-US" dirty="0" smtClean="0"/>
              <a:t>             dataType: "</a:t>
            </a:r>
            <a:r>
              <a:rPr lang="en-US" dirty="0" err="1" smtClean="0"/>
              <a:t>json</a:t>
            </a:r>
            <a:r>
              <a:rPr lang="en-US" dirty="0" smtClean="0"/>
              <a:t>"});</a:t>
            </a:r>
          </a:p>
          <a:p>
            <a:r>
              <a:rPr lang="en-US" dirty="0" smtClean="0"/>
              <a:t>Note</a:t>
            </a:r>
          </a:p>
          <a:p>
            <a:pPr lvl="1"/>
            <a:r>
              <a:rPr lang="en-US" dirty="0" smtClean="0"/>
              <a:t>get and post take the type as an optional fourth argument</a:t>
            </a:r>
          </a:p>
          <a:p>
            <a:endParaRPr lang="en-US" dirty="0" smtClean="0"/>
          </a:p>
          <a:p>
            <a:endParaRPr lang="en-US" dirty="0"/>
          </a:p>
        </p:txBody>
      </p:sp>
      <p:sp>
        <p:nvSpPr>
          <p:cNvPr id="4" name="Slide Number Placeholder 3"/>
          <p:cNvSpPr>
            <a:spLocks noGrp="1"/>
          </p:cNvSpPr>
          <p:nvPr>
            <p:ph type="sldNum" sz="quarter" idx="10"/>
          </p:nvPr>
        </p:nvSpPr>
        <p:spPr/>
        <p:txBody>
          <a:bodyPr/>
          <a:lstStyle/>
          <a:p>
            <a:fld id="{15A07B82-CC66-462C-8A50-3A29B43DABFB}" type="slidenum">
              <a:rPr lang="en-US" altLang="en-US" smtClean="0"/>
              <a:pPr/>
              <a:t>40</a:t>
            </a:fld>
            <a:endParaRPr lang="en-US" altLang="en-US">
              <a:solidFill>
                <a:schemeClr val="accent2"/>
              </a:solidFill>
            </a:endParaRPr>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Pros and Cons of Shortcuts</a:t>
            </a:r>
            <a:endParaRPr lang="en-US" dirty="0"/>
          </a:p>
        </p:txBody>
      </p:sp>
      <p:sp>
        <p:nvSpPr>
          <p:cNvPr id="3" name="Content Placeholder 2"/>
          <p:cNvSpPr>
            <a:spLocks noGrp="1"/>
          </p:cNvSpPr>
          <p:nvPr>
            <p:ph idx="1"/>
          </p:nvPr>
        </p:nvSpPr>
        <p:spPr/>
        <p:txBody>
          <a:bodyPr/>
          <a:lstStyle/>
          <a:p>
            <a:r>
              <a:rPr lang="en-US" dirty="0" smtClean="0"/>
              <a:t>Advantages of shorthand functions</a:t>
            </a:r>
          </a:p>
          <a:p>
            <a:pPr lvl="1"/>
            <a:r>
              <a:rPr lang="en-US" dirty="0" smtClean="0"/>
              <a:t>Slightly shorter and (arguably) clearer</a:t>
            </a:r>
          </a:p>
          <a:p>
            <a:r>
              <a:rPr lang="en-US" dirty="0" smtClean="0"/>
              <a:t>Disadvantages of shorthand functions</a:t>
            </a:r>
          </a:p>
          <a:p>
            <a:pPr lvl="1"/>
            <a:r>
              <a:rPr lang="en-US" dirty="0" smtClean="0"/>
              <a:t>The data cannot be a string. This means you cannot use the serialize function (discussed later) to automatically build the query string from the form </a:t>
            </a:r>
          </a:p>
          <a:p>
            <a:pPr lvl="1"/>
            <a:r>
              <a:rPr lang="en-US" dirty="0" smtClean="0"/>
              <a:t>If you want additional options later, you have to change existing code more drastically</a:t>
            </a:r>
          </a:p>
          <a:p>
            <a:pPr lvl="1"/>
            <a:r>
              <a:rPr lang="en-US" dirty="0" smtClean="0"/>
              <a:t>If you don’t have data, you have to pass in null. This is less convenient than just omitting the “data” property.</a:t>
            </a:r>
          </a:p>
          <a:p>
            <a:pPr lvl="2"/>
            <a:r>
              <a:rPr lang="en-US" dirty="0" smtClean="0"/>
              <a:t>$.get("url", null, </a:t>
            </a:r>
            <a:r>
              <a:rPr lang="en-US" dirty="0" err="1" smtClean="0"/>
              <a:t>someHandler</a:t>
            </a:r>
            <a:r>
              <a:rPr lang="en-US" dirty="0" smtClean="0"/>
              <a:t>);                     vs.</a:t>
            </a:r>
          </a:p>
          <a:p>
            <a:pPr lvl="2"/>
            <a:r>
              <a:rPr lang="en-US" dirty="0" smtClean="0"/>
              <a:t>$.ajax({url: "url", success: </a:t>
            </a:r>
            <a:r>
              <a:rPr lang="en-US" dirty="0" err="1" smtClean="0"/>
              <a:t>someHandler</a:t>
            </a:r>
            <a:r>
              <a:rPr lang="en-US" dirty="0" smtClean="0"/>
              <a:t>});</a:t>
            </a:r>
          </a:p>
        </p:txBody>
      </p:sp>
      <p:sp>
        <p:nvSpPr>
          <p:cNvPr id="4" name="Slide Number Placeholder 3"/>
          <p:cNvSpPr>
            <a:spLocks noGrp="1"/>
          </p:cNvSpPr>
          <p:nvPr>
            <p:ph type="sldNum" sz="quarter" idx="10"/>
          </p:nvPr>
        </p:nvSpPr>
        <p:spPr/>
        <p:txBody>
          <a:bodyPr/>
          <a:lstStyle/>
          <a:p>
            <a:fld id="{15A07B82-CC66-462C-8A50-3A29B43DABFB}" type="slidenum">
              <a:rPr lang="en-US" altLang="en-US" smtClean="0"/>
              <a:pPr/>
              <a:t>41</a:t>
            </a:fld>
            <a:endParaRPr lang="en-US" altLang="en-US">
              <a:solidFill>
                <a:schemeClr val="accent2"/>
              </a:solidFill>
            </a:endParaRPr>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58562" name="Rectangle 2"/>
          <p:cNvSpPr>
            <a:spLocks noGrp="1" noChangeArrowheads="1"/>
          </p:cNvSpPr>
          <p:nvPr>
            <p:ph type="ctrTitle"/>
          </p:nvPr>
        </p:nvSpPr>
        <p:spPr>
          <a:xfrm>
            <a:off x="1066800" y="3276600"/>
            <a:ext cx="8077200" cy="2057400"/>
          </a:xfrm>
        </p:spPr>
        <p:txBody>
          <a:bodyPr/>
          <a:lstStyle/>
          <a:p>
            <a:r>
              <a:rPr lang="en-US" sz="4400" dirty="0" smtClean="0"/>
              <a:t>Simplifying Inserting Results into HTML:</a:t>
            </a:r>
            <a:br>
              <a:rPr lang="en-US" sz="4400" dirty="0" smtClean="0"/>
            </a:br>
            <a:r>
              <a:rPr lang="en-US" sz="4400" dirty="0" smtClean="0"/>
              <a:t>the “load” Function</a:t>
            </a:r>
            <a:endParaRPr lang="en-US" sz="4400" dirty="0"/>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load: Basic Syntax</a:t>
            </a:r>
            <a:endParaRPr lang="en-US" dirty="0"/>
          </a:p>
        </p:txBody>
      </p:sp>
      <p:sp>
        <p:nvSpPr>
          <p:cNvPr id="3" name="Content Placeholder 2"/>
          <p:cNvSpPr>
            <a:spLocks noGrp="1"/>
          </p:cNvSpPr>
          <p:nvPr>
            <p:ph idx="1"/>
          </p:nvPr>
        </p:nvSpPr>
        <p:spPr/>
        <p:txBody>
          <a:bodyPr/>
          <a:lstStyle/>
          <a:p>
            <a:r>
              <a:rPr lang="en-US" dirty="0" smtClean="0"/>
              <a:t>Basic forms</a:t>
            </a:r>
          </a:p>
          <a:p>
            <a:pPr lvl="1"/>
            <a:r>
              <a:rPr lang="en-US" dirty="0" smtClean="0"/>
              <a:t>$("#result-area-id").</a:t>
            </a:r>
            <a:r>
              <a:rPr lang="en-US" dirty="0" smtClean="0">
                <a:solidFill>
                  <a:srgbClr val="FF0000"/>
                </a:solidFill>
              </a:rPr>
              <a:t>load("url")</a:t>
            </a:r>
            <a:r>
              <a:rPr lang="en-US" dirty="0" smtClean="0"/>
              <a:t>;</a:t>
            </a:r>
          </a:p>
          <a:p>
            <a:pPr lvl="1"/>
            <a:r>
              <a:rPr lang="en-US" dirty="0" smtClean="0"/>
              <a:t>$("#result-area-id").</a:t>
            </a:r>
            <a:r>
              <a:rPr lang="en-US" dirty="0" smtClean="0">
                <a:solidFill>
                  <a:srgbClr val="FF0000"/>
                </a:solidFill>
              </a:rPr>
              <a:t>load("url", data)</a:t>
            </a:r>
            <a:r>
              <a:rPr lang="en-US" dirty="0" smtClean="0"/>
              <a:t>;</a:t>
            </a:r>
          </a:p>
          <a:p>
            <a:pPr lvl="1"/>
            <a:r>
              <a:rPr lang="en-US" dirty="0" smtClean="0"/>
              <a:t>$("#result-area-id").load("url", data, </a:t>
            </a:r>
            <a:r>
              <a:rPr lang="en-US" dirty="0" err="1" smtClean="0"/>
              <a:t>handlerFunction</a:t>
            </a:r>
            <a:r>
              <a:rPr lang="en-US" dirty="0" smtClean="0"/>
              <a:t>);</a:t>
            </a:r>
          </a:p>
          <a:p>
            <a:r>
              <a:rPr lang="en-US" dirty="0" smtClean="0"/>
              <a:t>Helper utilities</a:t>
            </a:r>
          </a:p>
          <a:p>
            <a:pPr lvl="1"/>
            <a:r>
              <a:rPr lang="en-US" dirty="0" err="1" smtClean="0">
                <a:solidFill>
                  <a:srgbClr val="FF0000"/>
                </a:solidFill>
              </a:rPr>
              <a:t>val</a:t>
            </a:r>
            <a:r>
              <a:rPr lang="en-US" dirty="0" smtClean="0"/>
              <a:t>: reading the value of an input element</a:t>
            </a:r>
          </a:p>
          <a:p>
            <a:pPr lvl="2"/>
            <a:r>
              <a:rPr lang="en-US" dirty="0" smtClean="0"/>
              <a:t>var text = $("#some-</a:t>
            </a:r>
            <a:r>
              <a:rPr lang="en-US" dirty="0" err="1" smtClean="0"/>
              <a:t>textfield</a:t>
            </a:r>
            <a:r>
              <a:rPr lang="en-US" dirty="0" smtClean="0"/>
              <a:t>-id").</a:t>
            </a:r>
            <a:r>
              <a:rPr lang="en-US" dirty="0" err="1" smtClean="0"/>
              <a:t>val</a:t>
            </a:r>
            <a:r>
              <a:rPr lang="en-US" dirty="0" smtClean="0"/>
              <a:t>();</a:t>
            </a:r>
          </a:p>
          <a:p>
            <a:pPr lvl="2"/>
            <a:r>
              <a:rPr lang="en-US" dirty="0" smtClean="0"/>
              <a:t>Works for all input elements, even </a:t>
            </a:r>
            <a:r>
              <a:rPr lang="en-US" dirty="0" err="1" smtClean="0"/>
              <a:t>multiselectable</a:t>
            </a:r>
            <a:r>
              <a:rPr lang="en-US" dirty="0" smtClean="0"/>
              <a:t> select elements (in which case it returns an array)</a:t>
            </a:r>
          </a:p>
          <a:p>
            <a:pPr lvl="1"/>
            <a:r>
              <a:rPr lang="en-US" dirty="0" smtClean="0"/>
              <a:t>Filtering returned HTML</a:t>
            </a:r>
          </a:p>
          <a:p>
            <a:pPr lvl="2"/>
            <a:r>
              <a:rPr lang="en-US" dirty="0" smtClean="0"/>
              <a:t>Add jQuery selectors to the URL. Only elements that match will be inserted. E.g., to insert only </a:t>
            </a:r>
            <a:r>
              <a:rPr lang="en-US" dirty="0" err="1" smtClean="0"/>
              <a:t>li</a:t>
            </a:r>
            <a:r>
              <a:rPr lang="en-US" dirty="0" smtClean="0"/>
              <a:t> elements:</a:t>
            </a:r>
          </a:p>
          <a:p>
            <a:pPr lvl="3"/>
            <a:r>
              <a:rPr lang="en-US" dirty="0" smtClean="0"/>
              <a:t>$("#result-id").load("address </a:t>
            </a:r>
            <a:r>
              <a:rPr lang="en-US" dirty="0" err="1" smtClean="0"/>
              <a:t>li</a:t>
            </a:r>
            <a:r>
              <a:rPr lang="en-US" dirty="0" smtClean="0"/>
              <a:t>");</a:t>
            </a:r>
          </a:p>
          <a:p>
            <a:pPr lvl="3"/>
            <a:r>
              <a:rPr lang="en-US" dirty="0" smtClean="0"/>
              <a:t>Go very light with filtering: use data-centric Ajax instead.</a:t>
            </a:r>
          </a:p>
        </p:txBody>
      </p:sp>
      <p:sp>
        <p:nvSpPr>
          <p:cNvPr id="4" name="Slide Number Placeholder 3"/>
          <p:cNvSpPr>
            <a:spLocks noGrp="1"/>
          </p:cNvSpPr>
          <p:nvPr>
            <p:ph type="sldNum" sz="quarter" idx="10"/>
          </p:nvPr>
        </p:nvSpPr>
        <p:spPr/>
        <p:txBody>
          <a:bodyPr/>
          <a:lstStyle/>
          <a:p>
            <a:fld id="{15A07B82-CC66-462C-8A50-3A29B43DABFB}" type="slidenum">
              <a:rPr lang="en-US" altLang="en-US" smtClean="0"/>
              <a:pPr/>
              <a:t>43</a:t>
            </a:fld>
            <a:endParaRPr lang="en-US" altLang="en-US">
              <a:solidFill>
                <a:schemeClr val="accent2"/>
              </a:solidFill>
            </a:endParaRPr>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0482" name="Rectangle 2"/>
          <p:cNvSpPr>
            <a:spLocks noGrp="1" noChangeArrowheads="1"/>
          </p:cNvSpPr>
          <p:nvPr>
            <p:ph type="title"/>
          </p:nvPr>
        </p:nvSpPr>
        <p:spPr/>
        <p:txBody>
          <a:bodyPr/>
          <a:lstStyle/>
          <a:p>
            <a:r>
              <a:rPr lang="en-US" sz="4000" dirty="0" smtClean="0"/>
              <a:t>Content-Centric Ajax with and without Toolkits (Basic JS Only)</a:t>
            </a:r>
            <a:endParaRPr lang="en-US" sz="3800" dirty="0"/>
          </a:p>
        </p:txBody>
      </p:sp>
      <p:sp>
        <p:nvSpPr>
          <p:cNvPr id="1940483" name="Rectangle 3"/>
          <p:cNvSpPr>
            <a:spLocks noGrp="1" noChangeArrowheads="1"/>
          </p:cNvSpPr>
          <p:nvPr>
            <p:ph idx="1"/>
          </p:nvPr>
        </p:nvSpPr>
        <p:spPr/>
        <p:txBody>
          <a:bodyPr/>
          <a:lstStyle/>
          <a:p>
            <a:pPr>
              <a:lnSpc>
                <a:spcPct val="80000"/>
              </a:lnSpc>
              <a:buFontTx/>
              <a:buNone/>
            </a:pPr>
            <a:r>
              <a:rPr lang="en-US" sz="2000" dirty="0">
                <a:latin typeface="Courier New" pitchFamily="49" charset="0"/>
              </a:rPr>
              <a:t>function getRequestObject() { ... }</a:t>
            </a:r>
          </a:p>
          <a:p>
            <a:pPr>
              <a:lnSpc>
                <a:spcPct val="80000"/>
              </a:lnSpc>
              <a:buFontTx/>
              <a:buNone/>
            </a:pPr>
            <a:endParaRPr lang="en-US" sz="2000" dirty="0">
              <a:latin typeface="Courier New" pitchFamily="49" charset="0"/>
            </a:endParaRPr>
          </a:p>
          <a:p>
            <a:pPr>
              <a:lnSpc>
                <a:spcPct val="80000"/>
              </a:lnSpc>
              <a:buFontTx/>
              <a:buNone/>
            </a:pPr>
            <a:r>
              <a:rPr lang="en-US" sz="2000" dirty="0">
                <a:latin typeface="Courier New" pitchFamily="49" charset="0"/>
              </a:rPr>
              <a:t>function </a:t>
            </a:r>
            <a:r>
              <a:rPr lang="en-US" sz="2000" dirty="0" err="1">
                <a:latin typeface="Courier New" pitchFamily="49" charset="0"/>
              </a:rPr>
              <a:t>ajaxResult</a:t>
            </a:r>
            <a:r>
              <a:rPr lang="en-US" sz="2000" dirty="0">
                <a:latin typeface="Courier New" pitchFamily="49" charset="0"/>
              </a:rPr>
              <a:t>(address, </a:t>
            </a:r>
            <a:r>
              <a:rPr lang="en-US" sz="2000" dirty="0" err="1">
                <a:latin typeface="Courier New" pitchFamily="49" charset="0"/>
              </a:rPr>
              <a:t>resultRegion</a:t>
            </a:r>
            <a:r>
              <a:rPr lang="en-US" sz="2000" dirty="0">
                <a:latin typeface="Courier New" pitchFamily="49" charset="0"/>
              </a:rPr>
              <a:t>) {</a:t>
            </a:r>
          </a:p>
          <a:p>
            <a:pPr>
              <a:lnSpc>
                <a:spcPct val="80000"/>
              </a:lnSpc>
              <a:buFontTx/>
              <a:buNone/>
            </a:pPr>
            <a:r>
              <a:rPr lang="en-US" sz="2000" dirty="0">
                <a:latin typeface="Courier New" pitchFamily="49" charset="0"/>
              </a:rPr>
              <a:t>  var request = getRequestObject();</a:t>
            </a:r>
          </a:p>
          <a:p>
            <a:pPr>
              <a:lnSpc>
                <a:spcPct val="80000"/>
              </a:lnSpc>
              <a:buFontTx/>
              <a:buNone/>
            </a:pPr>
            <a:r>
              <a:rPr lang="en-US" sz="2000" dirty="0">
                <a:latin typeface="Courier New" pitchFamily="49" charset="0"/>
              </a:rPr>
              <a:t>  request.onreadystatechange = </a:t>
            </a:r>
          </a:p>
          <a:p>
            <a:pPr>
              <a:lnSpc>
                <a:spcPct val="80000"/>
              </a:lnSpc>
              <a:buFontTx/>
              <a:buNone/>
            </a:pPr>
            <a:r>
              <a:rPr lang="en-US" sz="2000" dirty="0">
                <a:latin typeface="Courier New" pitchFamily="49" charset="0"/>
              </a:rPr>
              <a:t>    function() { </a:t>
            </a:r>
            <a:r>
              <a:rPr lang="en-US" sz="2000" dirty="0" err="1">
                <a:latin typeface="Courier New" pitchFamily="49" charset="0"/>
              </a:rPr>
              <a:t>showResponseText</a:t>
            </a:r>
            <a:r>
              <a:rPr lang="en-US" sz="2000" dirty="0">
                <a:latin typeface="Courier New" pitchFamily="49" charset="0"/>
              </a:rPr>
              <a:t>(request, </a:t>
            </a:r>
          </a:p>
          <a:p>
            <a:pPr>
              <a:lnSpc>
                <a:spcPct val="80000"/>
              </a:lnSpc>
              <a:buFontTx/>
              <a:buNone/>
            </a:pPr>
            <a:r>
              <a:rPr lang="en-US" sz="2000" dirty="0">
                <a:latin typeface="Courier New" pitchFamily="49" charset="0"/>
              </a:rPr>
              <a:t>                                  </a:t>
            </a:r>
            <a:r>
              <a:rPr lang="en-US" sz="2000" dirty="0" err="1">
                <a:latin typeface="Courier New" pitchFamily="49" charset="0"/>
              </a:rPr>
              <a:t>resultRegion</a:t>
            </a:r>
            <a:r>
              <a:rPr lang="en-US" sz="2000" dirty="0">
                <a:latin typeface="Courier New" pitchFamily="49" charset="0"/>
              </a:rPr>
              <a:t>); };</a:t>
            </a:r>
          </a:p>
          <a:p>
            <a:pPr>
              <a:lnSpc>
                <a:spcPct val="80000"/>
              </a:lnSpc>
              <a:buFontTx/>
              <a:buNone/>
            </a:pPr>
            <a:r>
              <a:rPr lang="en-US" sz="2000" dirty="0">
                <a:latin typeface="Courier New" pitchFamily="49" charset="0"/>
              </a:rPr>
              <a:t>  request.open("GET", address, true);</a:t>
            </a:r>
          </a:p>
          <a:p>
            <a:pPr>
              <a:lnSpc>
                <a:spcPct val="80000"/>
              </a:lnSpc>
              <a:buFontTx/>
              <a:buNone/>
            </a:pPr>
            <a:r>
              <a:rPr lang="en-US" sz="2000" dirty="0">
                <a:latin typeface="Courier New" pitchFamily="49" charset="0"/>
              </a:rPr>
              <a:t>  request.send(null);</a:t>
            </a:r>
          </a:p>
          <a:p>
            <a:pPr>
              <a:lnSpc>
                <a:spcPct val="80000"/>
              </a:lnSpc>
              <a:buFontTx/>
              <a:buNone/>
            </a:pPr>
            <a:r>
              <a:rPr lang="en-US" sz="2000" dirty="0">
                <a:latin typeface="Courier New" pitchFamily="49" charset="0"/>
              </a:rPr>
              <a:t>}</a:t>
            </a:r>
          </a:p>
          <a:p>
            <a:pPr>
              <a:lnSpc>
                <a:spcPct val="80000"/>
              </a:lnSpc>
              <a:buFontTx/>
              <a:buNone/>
            </a:pPr>
            <a:endParaRPr lang="en-US" sz="2000" dirty="0">
              <a:latin typeface="Courier New" pitchFamily="49" charset="0"/>
            </a:endParaRPr>
          </a:p>
          <a:p>
            <a:pPr>
              <a:lnSpc>
                <a:spcPct val="80000"/>
              </a:lnSpc>
              <a:buFontTx/>
              <a:buNone/>
            </a:pPr>
            <a:r>
              <a:rPr lang="en-US" sz="2000" dirty="0">
                <a:latin typeface="Courier New" pitchFamily="49" charset="0"/>
              </a:rPr>
              <a:t>function </a:t>
            </a:r>
            <a:r>
              <a:rPr lang="en-US" sz="2000" dirty="0" err="1">
                <a:latin typeface="Courier New" pitchFamily="49" charset="0"/>
              </a:rPr>
              <a:t>showResponseText</a:t>
            </a:r>
            <a:r>
              <a:rPr lang="en-US" sz="2000" dirty="0">
                <a:latin typeface="Courier New" pitchFamily="49" charset="0"/>
              </a:rPr>
              <a:t>(request, </a:t>
            </a:r>
            <a:r>
              <a:rPr lang="en-US" sz="2000" dirty="0" err="1">
                <a:latin typeface="Courier New" pitchFamily="49" charset="0"/>
              </a:rPr>
              <a:t>resultRegion</a:t>
            </a:r>
            <a:r>
              <a:rPr lang="en-US" sz="2000" dirty="0">
                <a:latin typeface="Courier New" pitchFamily="49" charset="0"/>
              </a:rPr>
              <a:t>) {</a:t>
            </a:r>
          </a:p>
          <a:p>
            <a:pPr>
              <a:lnSpc>
                <a:spcPct val="80000"/>
              </a:lnSpc>
              <a:buFontTx/>
              <a:buNone/>
            </a:pPr>
            <a:r>
              <a:rPr lang="en-US" sz="2000" dirty="0">
                <a:latin typeface="Courier New" pitchFamily="49" charset="0"/>
              </a:rPr>
              <a:t>  if ((request.readyState == 4) &amp;&amp;</a:t>
            </a:r>
          </a:p>
          <a:p>
            <a:pPr>
              <a:lnSpc>
                <a:spcPct val="80000"/>
              </a:lnSpc>
              <a:buFontTx/>
              <a:buNone/>
            </a:pPr>
            <a:r>
              <a:rPr lang="en-US" sz="2000" dirty="0">
                <a:latin typeface="Courier New" pitchFamily="49" charset="0"/>
              </a:rPr>
              <a:t>      (request.status == 200)) {</a:t>
            </a:r>
          </a:p>
          <a:p>
            <a:pPr>
              <a:lnSpc>
                <a:spcPct val="80000"/>
              </a:lnSpc>
              <a:buFontTx/>
              <a:buNone/>
            </a:pPr>
            <a:r>
              <a:rPr lang="en-US" sz="2000" dirty="0">
                <a:latin typeface="Courier New" pitchFamily="49" charset="0"/>
              </a:rPr>
              <a:t>    document.getElementById(</a:t>
            </a:r>
            <a:r>
              <a:rPr lang="en-US" sz="2000" dirty="0" err="1">
                <a:latin typeface="Courier New" pitchFamily="49" charset="0"/>
              </a:rPr>
              <a:t>resultRegion</a:t>
            </a:r>
            <a:r>
              <a:rPr lang="en-US" sz="2000" dirty="0">
                <a:latin typeface="Courier New" pitchFamily="49" charset="0"/>
              </a:rPr>
              <a:t>).innerHTML =</a:t>
            </a:r>
          </a:p>
          <a:p>
            <a:pPr>
              <a:lnSpc>
                <a:spcPct val="80000"/>
              </a:lnSpc>
              <a:buFontTx/>
              <a:buNone/>
            </a:pPr>
            <a:r>
              <a:rPr lang="en-US" sz="2000" dirty="0">
                <a:latin typeface="Courier New" pitchFamily="49" charset="0"/>
              </a:rPr>
              <a:t>      request.responseText;</a:t>
            </a:r>
          </a:p>
          <a:p>
            <a:pPr>
              <a:lnSpc>
                <a:spcPct val="80000"/>
              </a:lnSpc>
              <a:buFontTx/>
              <a:buNone/>
            </a:pPr>
            <a:r>
              <a:rPr lang="en-US" sz="2000" dirty="0">
                <a:latin typeface="Courier New" pitchFamily="49" charset="0"/>
              </a:rPr>
              <a:t>  }</a:t>
            </a:r>
          </a:p>
          <a:p>
            <a:pPr>
              <a:lnSpc>
                <a:spcPct val="80000"/>
              </a:lnSpc>
              <a:buFontTx/>
              <a:buNone/>
            </a:pPr>
            <a:r>
              <a:rPr lang="en-US" sz="2000" dirty="0">
                <a:latin typeface="Courier New" pitchFamily="49" charset="0"/>
              </a:rPr>
              <a:t>}</a:t>
            </a:r>
          </a:p>
        </p:txBody>
      </p:sp>
      <p:sp>
        <p:nvSpPr>
          <p:cNvPr id="4" name="Slide Number Placeholder 3"/>
          <p:cNvSpPr>
            <a:spLocks noGrp="1"/>
          </p:cNvSpPr>
          <p:nvPr>
            <p:ph type="sldNum" sz="quarter" idx="10"/>
          </p:nvPr>
        </p:nvSpPr>
        <p:spPr/>
        <p:txBody>
          <a:bodyPr/>
          <a:lstStyle/>
          <a:p>
            <a:fld id="{83855F0D-5E52-43D9-B30D-084286ED87D5}" type="slidenum">
              <a:rPr lang="en-US" altLang="en-US"/>
              <a:pPr/>
              <a:t>44</a:t>
            </a:fld>
            <a:endParaRPr lang="en-US" altLang="en-US">
              <a:solidFill>
                <a:schemeClr val="accent2"/>
              </a:solidFill>
            </a:endParaRPr>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1506" name="Rectangle 2"/>
          <p:cNvSpPr>
            <a:spLocks noGrp="1" noChangeArrowheads="1"/>
          </p:cNvSpPr>
          <p:nvPr>
            <p:ph type="title"/>
          </p:nvPr>
        </p:nvSpPr>
        <p:spPr/>
        <p:txBody>
          <a:bodyPr/>
          <a:lstStyle/>
          <a:p>
            <a:r>
              <a:rPr lang="en-US" sz="4000" dirty="0" smtClean="0"/>
              <a:t>Content-Centric Ajax with and without Toolkits</a:t>
            </a:r>
            <a:r>
              <a:rPr lang="en-US" sz="3800" dirty="0" smtClean="0"/>
              <a:t> ($.</a:t>
            </a:r>
            <a:r>
              <a:rPr lang="en-US" sz="3800" dirty="0" err="1" smtClean="0"/>
              <a:t>ajax</a:t>
            </a:r>
            <a:r>
              <a:rPr lang="en-US" sz="3800" dirty="0" smtClean="0"/>
              <a:t>)</a:t>
            </a:r>
            <a:endParaRPr lang="en-US" sz="3800" dirty="0"/>
          </a:p>
        </p:txBody>
      </p:sp>
      <p:sp>
        <p:nvSpPr>
          <p:cNvPr id="1941507" name="Rectangle 3"/>
          <p:cNvSpPr>
            <a:spLocks noGrp="1" noChangeArrowheads="1"/>
          </p:cNvSpPr>
          <p:nvPr>
            <p:ph idx="1"/>
          </p:nvPr>
        </p:nvSpPr>
        <p:spPr/>
        <p:txBody>
          <a:bodyPr/>
          <a:lstStyle/>
          <a:p>
            <a:pPr>
              <a:buFontTx/>
              <a:buNone/>
            </a:pPr>
            <a:r>
              <a:rPr lang="en-US" sz="2100" dirty="0">
                <a:latin typeface="Courier New" pitchFamily="49" charset="0"/>
              </a:rPr>
              <a:t>function </a:t>
            </a:r>
            <a:r>
              <a:rPr lang="en-US" sz="2100" dirty="0" err="1">
                <a:latin typeface="Courier New" pitchFamily="49" charset="0"/>
              </a:rPr>
              <a:t>ajaxResult</a:t>
            </a:r>
            <a:r>
              <a:rPr lang="en-US" sz="2100" dirty="0">
                <a:latin typeface="Courier New" pitchFamily="49" charset="0"/>
              </a:rPr>
              <a:t>(address, </a:t>
            </a:r>
            <a:r>
              <a:rPr lang="en-US" sz="2100" dirty="0" err="1">
                <a:latin typeface="Courier New" pitchFamily="49" charset="0"/>
              </a:rPr>
              <a:t>resultRegion</a:t>
            </a:r>
            <a:r>
              <a:rPr lang="en-US" sz="2100" dirty="0">
                <a:latin typeface="Courier New" pitchFamily="49" charset="0"/>
              </a:rPr>
              <a:t>) {</a:t>
            </a:r>
          </a:p>
          <a:p>
            <a:pPr>
              <a:buFontTx/>
              <a:buNone/>
            </a:pPr>
            <a:r>
              <a:rPr lang="en-US" sz="2100" dirty="0">
                <a:latin typeface="Courier New" pitchFamily="49" charset="0"/>
              </a:rPr>
              <a:t>  </a:t>
            </a:r>
            <a:r>
              <a:rPr lang="en-US" sz="2100" dirty="0" smtClean="0">
                <a:latin typeface="Courier New" pitchFamily="49" charset="0"/>
              </a:rPr>
              <a:t>$.</a:t>
            </a:r>
            <a:r>
              <a:rPr lang="en-US" sz="2100" dirty="0" err="1" smtClean="0">
                <a:latin typeface="Courier New" pitchFamily="49" charset="0"/>
              </a:rPr>
              <a:t>ajax</a:t>
            </a:r>
            <a:r>
              <a:rPr lang="en-US" sz="2100" dirty="0" smtClean="0">
                <a:latin typeface="Courier New" pitchFamily="49" charset="0"/>
              </a:rPr>
              <a:t>({ </a:t>
            </a:r>
          </a:p>
          <a:p>
            <a:pPr>
              <a:buFontTx/>
              <a:buNone/>
            </a:pPr>
            <a:r>
              <a:rPr lang="en-US" sz="2100" dirty="0" smtClean="0">
                <a:latin typeface="Courier New" pitchFamily="49" charset="0"/>
              </a:rPr>
              <a:t>    url: address,</a:t>
            </a:r>
          </a:p>
          <a:p>
            <a:pPr>
              <a:buFontTx/>
              <a:buNone/>
            </a:pPr>
            <a:r>
              <a:rPr lang="en-US" sz="2100" dirty="0" smtClean="0">
                <a:latin typeface="Courier New" pitchFamily="49" charset="0"/>
              </a:rPr>
              <a:t>    success: function(text) </a:t>
            </a:r>
            <a:r>
              <a:rPr lang="en-US" sz="2100" dirty="0">
                <a:latin typeface="Courier New" pitchFamily="49" charset="0"/>
              </a:rPr>
              <a:t>{</a:t>
            </a:r>
          </a:p>
          <a:p>
            <a:pPr>
              <a:buFontTx/>
              <a:buNone/>
            </a:pPr>
            <a:r>
              <a:rPr lang="en-US" sz="2100" dirty="0">
                <a:latin typeface="Courier New" pitchFamily="49" charset="0"/>
              </a:rPr>
              <a:t>         </a:t>
            </a:r>
            <a:r>
              <a:rPr lang="en-US" sz="2100" dirty="0" smtClean="0">
                <a:latin typeface="Courier New" pitchFamily="49" charset="0"/>
              </a:rPr>
              <a:t>      </a:t>
            </a:r>
            <a:r>
              <a:rPr lang="en-US" sz="2100" dirty="0" err="1" smtClean="0">
                <a:latin typeface="Courier New" pitchFamily="49" charset="0"/>
              </a:rPr>
              <a:t>showResponseText</a:t>
            </a:r>
            <a:r>
              <a:rPr lang="en-US" sz="2100" dirty="0" smtClean="0">
                <a:latin typeface="Courier New" pitchFamily="49" charset="0"/>
              </a:rPr>
              <a:t>(text, </a:t>
            </a:r>
            <a:r>
              <a:rPr lang="en-US" sz="2100" dirty="0" err="1">
                <a:latin typeface="Courier New" pitchFamily="49" charset="0"/>
              </a:rPr>
              <a:t>resultRegion</a:t>
            </a:r>
            <a:r>
              <a:rPr lang="en-US" sz="2100" dirty="0" smtClean="0">
                <a:latin typeface="Courier New" pitchFamily="49" charset="0"/>
              </a:rPr>
              <a:t>); </a:t>
            </a:r>
          </a:p>
          <a:p>
            <a:pPr>
              <a:buFontTx/>
              <a:buNone/>
            </a:pPr>
            <a:r>
              <a:rPr lang="en-US" sz="2100" dirty="0" smtClean="0">
                <a:latin typeface="Courier New" pitchFamily="49" charset="0"/>
              </a:rPr>
              <a:t>             }</a:t>
            </a:r>
            <a:endParaRPr lang="en-US" sz="2100" dirty="0">
              <a:latin typeface="Courier New" pitchFamily="49" charset="0"/>
            </a:endParaRPr>
          </a:p>
          <a:p>
            <a:pPr>
              <a:buFontTx/>
              <a:buNone/>
            </a:pPr>
            <a:r>
              <a:rPr lang="en-US" sz="2100" dirty="0">
                <a:latin typeface="Courier New" pitchFamily="49" charset="0"/>
              </a:rPr>
              <a:t>  </a:t>
            </a:r>
            <a:r>
              <a:rPr lang="en-US" sz="2100" dirty="0" smtClean="0">
                <a:latin typeface="Courier New" pitchFamily="49" charset="0"/>
              </a:rPr>
              <a:t>});</a:t>
            </a:r>
            <a:endParaRPr lang="en-US" sz="2100" dirty="0">
              <a:latin typeface="Courier New" pitchFamily="49" charset="0"/>
            </a:endParaRPr>
          </a:p>
          <a:p>
            <a:pPr>
              <a:buFontTx/>
              <a:buNone/>
            </a:pPr>
            <a:r>
              <a:rPr lang="en-US" sz="2100" dirty="0">
                <a:latin typeface="Courier New" pitchFamily="49" charset="0"/>
              </a:rPr>
              <a:t>}</a:t>
            </a:r>
          </a:p>
          <a:p>
            <a:pPr>
              <a:buFontTx/>
              <a:buNone/>
            </a:pPr>
            <a:endParaRPr lang="en-US" sz="2100" dirty="0">
              <a:latin typeface="Courier New" pitchFamily="49" charset="0"/>
            </a:endParaRPr>
          </a:p>
          <a:p>
            <a:pPr>
              <a:buFontTx/>
              <a:buNone/>
            </a:pPr>
            <a:r>
              <a:rPr lang="en-US" sz="2100" dirty="0">
                <a:latin typeface="Courier New" pitchFamily="49" charset="0"/>
              </a:rPr>
              <a:t>function </a:t>
            </a:r>
            <a:r>
              <a:rPr lang="en-US" sz="2100" dirty="0" err="1" smtClean="0">
                <a:latin typeface="Courier New" pitchFamily="49" charset="0"/>
              </a:rPr>
              <a:t>showResponseText</a:t>
            </a:r>
            <a:r>
              <a:rPr lang="en-US" sz="2100" dirty="0" smtClean="0">
                <a:latin typeface="Courier New" pitchFamily="49" charset="0"/>
              </a:rPr>
              <a:t>(text, </a:t>
            </a:r>
            <a:r>
              <a:rPr lang="en-US" sz="2100" dirty="0" err="1">
                <a:latin typeface="Courier New" pitchFamily="49" charset="0"/>
              </a:rPr>
              <a:t>resultRegion</a:t>
            </a:r>
            <a:r>
              <a:rPr lang="en-US" sz="2100" dirty="0">
                <a:latin typeface="Courier New" pitchFamily="49" charset="0"/>
              </a:rPr>
              <a:t>) {</a:t>
            </a:r>
          </a:p>
          <a:p>
            <a:pPr>
              <a:buFontTx/>
              <a:buNone/>
            </a:pPr>
            <a:r>
              <a:rPr lang="en-US" sz="2100" dirty="0">
                <a:latin typeface="Courier New" pitchFamily="49" charset="0"/>
              </a:rPr>
              <a:t>  $(</a:t>
            </a:r>
            <a:r>
              <a:rPr lang="en-US" sz="2100" dirty="0" err="1">
                <a:latin typeface="Courier New" pitchFamily="49" charset="0"/>
              </a:rPr>
              <a:t>resultRegion</a:t>
            </a:r>
            <a:r>
              <a:rPr lang="en-US" sz="2100" dirty="0" smtClean="0">
                <a:latin typeface="Courier New" pitchFamily="49" charset="0"/>
              </a:rPr>
              <a:t>).</a:t>
            </a:r>
            <a:r>
              <a:rPr lang="en-US" sz="2100" dirty="0" smtClean="0">
                <a:solidFill>
                  <a:srgbClr val="FF0000"/>
                </a:solidFill>
                <a:latin typeface="Courier New" pitchFamily="49" charset="0"/>
              </a:rPr>
              <a:t>html</a:t>
            </a:r>
            <a:r>
              <a:rPr lang="en-US" sz="2100" dirty="0" smtClean="0">
                <a:latin typeface="Courier New" pitchFamily="49" charset="0"/>
              </a:rPr>
              <a:t>(text);</a:t>
            </a:r>
            <a:endParaRPr lang="en-US" sz="2100" dirty="0">
              <a:latin typeface="Courier New" pitchFamily="49" charset="0"/>
            </a:endParaRPr>
          </a:p>
          <a:p>
            <a:pPr>
              <a:buFontTx/>
              <a:buNone/>
            </a:pPr>
            <a:r>
              <a:rPr lang="en-US" sz="2100" dirty="0">
                <a:latin typeface="Courier New" pitchFamily="49" charset="0"/>
              </a:rPr>
              <a:t>}</a:t>
            </a:r>
          </a:p>
        </p:txBody>
      </p:sp>
      <p:sp>
        <p:nvSpPr>
          <p:cNvPr id="4" name="Slide Number Placeholder 3"/>
          <p:cNvSpPr>
            <a:spLocks noGrp="1"/>
          </p:cNvSpPr>
          <p:nvPr>
            <p:ph type="sldNum" sz="quarter" idx="10"/>
          </p:nvPr>
        </p:nvSpPr>
        <p:spPr/>
        <p:txBody>
          <a:bodyPr/>
          <a:lstStyle/>
          <a:p>
            <a:fld id="{87E0F257-4870-4FBC-ABA4-CD6522D4159D}" type="slidenum">
              <a:rPr lang="en-US" altLang="en-US"/>
              <a:pPr/>
              <a:t>45</a:t>
            </a:fld>
            <a:endParaRPr lang="en-US" altLang="en-US">
              <a:solidFill>
                <a:schemeClr val="accent2"/>
              </a:solidFill>
            </a:endParaRPr>
          </a:p>
        </p:txBody>
      </p:sp>
      <p:sp>
        <p:nvSpPr>
          <p:cNvPr id="5" name="Text Box 4"/>
          <p:cNvSpPr txBox="1">
            <a:spLocks noChangeArrowheads="1"/>
          </p:cNvSpPr>
          <p:nvPr/>
        </p:nvSpPr>
        <p:spPr bwMode="ltGray">
          <a:xfrm>
            <a:off x="5181600" y="5867400"/>
            <a:ext cx="3581400" cy="646331"/>
          </a:xfrm>
          <a:prstGeom prst="rect">
            <a:avLst/>
          </a:prstGeom>
          <a:noFill/>
          <a:ln w="9525">
            <a:noFill/>
            <a:miter lim="800000"/>
            <a:headEnd/>
            <a:tailEnd/>
          </a:ln>
          <a:effectLst/>
        </p:spPr>
        <p:txBody>
          <a:bodyPr wrap="square">
            <a:spAutoFit/>
          </a:bodyPr>
          <a:lstStyle/>
          <a:p>
            <a:r>
              <a:rPr lang="en-US" sz="1200" b="1" dirty="0" smtClean="0">
                <a:solidFill>
                  <a:srgbClr val="0000FF"/>
                </a:solidFill>
                <a:latin typeface="Arial Narrow" pitchFamily="34" charset="0"/>
              </a:rPr>
              <a:t>Note: use the “html” function (as above) to replace the </a:t>
            </a:r>
            <a:r>
              <a:rPr lang="en-US" sz="1200" b="1" dirty="0" err="1" smtClean="0">
                <a:solidFill>
                  <a:srgbClr val="0000FF"/>
                </a:solidFill>
                <a:latin typeface="Arial Narrow" pitchFamily="34" charset="0"/>
              </a:rPr>
              <a:t>innerHTML</a:t>
            </a:r>
            <a:r>
              <a:rPr lang="en-US" sz="1200" b="1" dirty="0" smtClean="0">
                <a:solidFill>
                  <a:srgbClr val="0000FF"/>
                </a:solidFill>
                <a:latin typeface="Arial Narrow" pitchFamily="34" charset="0"/>
              </a:rPr>
              <a:t> of the element. Use “append” to add to the end of the </a:t>
            </a:r>
            <a:r>
              <a:rPr lang="en-US" sz="1200" b="1" dirty="0" err="1" smtClean="0">
                <a:solidFill>
                  <a:srgbClr val="0000FF"/>
                </a:solidFill>
                <a:latin typeface="Arial Narrow" pitchFamily="34" charset="0"/>
              </a:rPr>
              <a:t>innerHTML</a:t>
            </a:r>
            <a:r>
              <a:rPr lang="en-US" sz="1200" b="1" dirty="0" smtClean="0">
                <a:solidFill>
                  <a:srgbClr val="0000FF"/>
                </a:solidFill>
                <a:latin typeface="Arial Narrow" pitchFamily="34" charset="0"/>
              </a:rPr>
              <a:t> of the element.</a:t>
            </a:r>
            <a:endParaRPr lang="en-US" sz="1200" b="1" dirty="0">
              <a:solidFill>
                <a:srgbClr val="0000FF"/>
              </a:solidFill>
              <a:latin typeface="Arial Narrow" pitchFamily="34" charset="0"/>
            </a:endParaRPr>
          </a:p>
        </p:txBody>
      </p:sp>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400" dirty="0" smtClean="0"/>
              <a:t>Content-Centric Ajax with and without Toolkits (Libraries)</a:t>
            </a:r>
            <a:endParaRPr lang="en-US" dirty="0"/>
          </a:p>
        </p:txBody>
      </p:sp>
      <p:sp>
        <p:nvSpPr>
          <p:cNvPr id="3" name="Content Placeholder 2"/>
          <p:cNvSpPr>
            <a:spLocks noGrp="1"/>
          </p:cNvSpPr>
          <p:nvPr>
            <p:ph idx="1"/>
          </p:nvPr>
        </p:nvSpPr>
        <p:spPr/>
        <p:txBody>
          <a:bodyPr/>
          <a:lstStyle/>
          <a:p>
            <a:r>
              <a:rPr lang="en-US" dirty="0" smtClean="0"/>
              <a:t>jQuery</a:t>
            </a:r>
          </a:p>
          <a:p>
            <a:pPr lvl="1">
              <a:buNone/>
            </a:pPr>
            <a:r>
              <a:rPr lang="en-US" sz="2000" b="1" dirty="0" smtClean="0">
                <a:solidFill>
                  <a:srgbClr val="FF0000"/>
                </a:solidFill>
                <a:latin typeface="Courier New" pitchFamily="49" charset="0"/>
                <a:cs typeface="Courier New" pitchFamily="49" charset="0"/>
              </a:rPr>
              <a:t>function </a:t>
            </a:r>
            <a:r>
              <a:rPr lang="en-US" sz="2000" b="1" dirty="0" err="1" smtClean="0">
                <a:solidFill>
                  <a:srgbClr val="FF0000"/>
                </a:solidFill>
                <a:latin typeface="Courier New" pitchFamily="49" charset="0"/>
                <a:cs typeface="Courier New" pitchFamily="49" charset="0"/>
              </a:rPr>
              <a:t>ajaxResult</a:t>
            </a:r>
            <a:r>
              <a:rPr lang="en-US" sz="2000" b="1" dirty="0" smtClean="0">
                <a:solidFill>
                  <a:srgbClr val="FF0000"/>
                </a:solidFill>
                <a:latin typeface="Courier New" pitchFamily="49" charset="0"/>
                <a:cs typeface="Courier New" pitchFamily="49" charset="0"/>
              </a:rPr>
              <a:t>(address, </a:t>
            </a:r>
            <a:r>
              <a:rPr lang="en-US" sz="2000" b="1" dirty="0" err="1" smtClean="0">
                <a:solidFill>
                  <a:srgbClr val="FF0000"/>
                </a:solidFill>
                <a:latin typeface="Courier New" pitchFamily="49" charset="0"/>
                <a:cs typeface="Courier New" pitchFamily="49" charset="0"/>
              </a:rPr>
              <a:t>resultRegion</a:t>
            </a:r>
            <a:r>
              <a:rPr lang="en-US" sz="2000" b="1" dirty="0" smtClean="0">
                <a:solidFill>
                  <a:srgbClr val="FF0000"/>
                </a:solidFill>
                <a:latin typeface="Courier New" pitchFamily="49" charset="0"/>
                <a:cs typeface="Courier New" pitchFamily="49" charset="0"/>
              </a:rPr>
              <a:t>) {</a:t>
            </a:r>
          </a:p>
          <a:p>
            <a:pPr lvl="1">
              <a:buNone/>
            </a:pPr>
            <a:r>
              <a:rPr lang="en-US" sz="2000" b="1" dirty="0" smtClean="0">
                <a:solidFill>
                  <a:srgbClr val="FF0000"/>
                </a:solidFill>
                <a:latin typeface="Courier New" pitchFamily="49" charset="0"/>
                <a:cs typeface="Courier New" pitchFamily="49" charset="0"/>
              </a:rPr>
              <a:t>  $(</a:t>
            </a:r>
            <a:r>
              <a:rPr lang="en-US" sz="2000" b="1" dirty="0" err="1" smtClean="0">
                <a:solidFill>
                  <a:srgbClr val="FF0000"/>
                </a:solidFill>
                <a:latin typeface="Courier New" pitchFamily="49" charset="0"/>
                <a:cs typeface="Courier New" pitchFamily="49" charset="0"/>
              </a:rPr>
              <a:t>resultRegion</a:t>
            </a:r>
            <a:r>
              <a:rPr lang="en-US" sz="2000" b="1" dirty="0" smtClean="0">
                <a:solidFill>
                  <a:srgbClr val="FF0000"/>
                </a:solidFill>
                <a:latin typeface="Courier New" pitchFamily="49" charset="0"/>
                <a:cs typeface="Courier New" pitchFamily="49" charset="0"/>
              </a:rPr>
              <a:t>).load(address);</a:t>
            </a:r>
          </a:p>
          <a:p>
            <a:pPr lvl="1">
              <a:buNone/>
            </a:pPr>
            <a:r>
              <a:rPr lang="en-US" sz="2000" b="1" dirty="0" smtClean="0">
                <a:solidFill>
                  <a:srgbClr val="FF0000"/>
                </a:solidFill>
                <a:latin typeface="Courier New" pitchFamily="49" charset="0"/>
                <a:cs typeface="Courier New" pitchFamily="49" charset="0"/>
              </a:rPr>
              <a:t>}</a:t>
            </a:r>
            <a:endParaRPr lang="en-US" dirty="0" smtClean="0">
              <a:solidFill>
                <a:srgbClr val="FF0000"/>
              </a:solidFill>
              <a:latin typeface="Courier New" pitchFamily="49" charset="0"/>
              <a:cs typeface="Courier New" pitchFamily="49" charset="0"/>
            </a:endParaRPr>
          </a:p>
          <a:p>
            <a:r>
              <a:rPr lang="en-US" dirty="0" smtClean="0"/>
              <a:t>Prototype</a:t>
            </a:r>
          </a:p>
          <a:p>
            <a:pPr lvl="1">
              <a:buNone/>
            </a:pPr>
            <a:r>
              <a:rPr lang="en-US" sz="2000" b="1" dirty="0" smtClean="0">
                <a:latin typeface="Courier New" pitchFamily="49" charset="0"/>
                <a:cs typeface="Courier New" pitchFamily="49" charset="0"/>
              </a:rPr>
              <a:t>function </a:t>
            </a:r>
            <a:r>
              <a:rPr lang="en-US" sz="2000" b="1" dirty="0" err="1" smtClean="0">
                <a:latin typeface="Courier New" pitchFamily="49" charset="0"/>
                <a:cs typeface="Courier New" pitchFamily="49" charset="0"/>
              </a:rPr>
              <a:t>ajaxResult</a:t>
            </a:r>
            <a:r>
              <a:rPr lang="en-US" sz="2000" b="1" dirty="0" smtClean="0">
                <a:latin typeface="Courier New" pitchFamily="49" charset="0"/>
                <a:cs typeface="Courier New" pitchFamily="49" charset="0"/>
              </a:rPr>
              <a:t>(address, </a:t>
            </a:r>
            <a:r>
              <a:rPr lang="en-US" sz="2000" b="1" dirty="0" err="1" smtClean="0">
                <a:latin typeface="Courier New" pitchFamily="49" charset="0"/>
                <a:cs typeface="Courier New" pitchFamily="49" charset="0"/>
              </a:rPr>
              <a:t>resultRegion</a:t>
            </a:r>
            <a:r>
              <a:rPr lang="en-US" sz="2000" b="1" dirty="0" smtClean="0">
                <a:latin typeface="Courier New" pitchFamily="49" charset="0"/>
                <a:cs typeface="Courier New" pitchFamily="49" charset="0"/>
              </a:rPr>
              <a:t>) {</a:t>
            </a:r>
          </a:p>
          <a:p>
            <a:pPr lvl="1">
              <a:buNone/>
            </a:pPr>
            <a:r>
              <a:rPr lang="en-US" sz="2000" b="1" dirty="0" smtClean="0">
                <a:latin typeface="Courier New" pitchFamily="49" charset="0"/>
                <a:cs typeface="Courier New" pitchFamily="49" charset="0"/>
              </a:rPr>
              <a:t>  new </a:t>
            </a:r>
            <a:r>
              <a:rPr lang="en-US" sz="2000" b="1" dirty="0" err="1" smtClean="0">
                <a:latin typeface="Courier New" pitchFamily="49" charset="0"/>
                <a:cs typeface="Courier New" pitchFamily="49" charset="0"/>
              </a:rPr>
              <a:t>Ajax.Updater</a:t>
            </a:r>
            <a:r>
              <a:rPr lang="en-US" sz="2000" b="1" dirty="0" smtClean="0">
                <a:latin typeface="Courier New" pitchFamily="49" charset="0"/>
                <a:cs typeface="Courier New" pitchFamily="49" charset="0"/>
              </a:rPr>
              <a:t>(</a:t>
            </a:r>
            <a:r>
              <a:rPr lang="en-US" sz="2000" b="1" dirty="0" err="1" smtClean="0">
                <a:latin typeface="Courier New" pitchFamily="49" charset="0"/>
                <a:cs typeface="Courier New" pitchFamily="49" charset="0"/>
              </a:rPr>
              <a:t>resultRegion</a:t>
            </a:r>
            <a:r>
              <a:rPr lang="en-US" sz="2000" b="1" dirty="0" smtClean="0">
                <a:latin typeface="Courier New" pitchFamily="49" charset="0"/>
                <a:cs typeface="Courier New" pitchFamily="49" charset="0"/>
              </a:rPr>
              <a:t>, address);</a:t>
            </a:r>
          </a:p>
          <a:p>
            <a:pPr lvl="1">
              <a:buNone/>
            </a:pPr>
            <a:r>
              <a:rPr lang="en-US" sz="2000" b="1" dirty="0" smtClean="0">
                <a:latin typeface="Courier New" pitchFamily="49" charset="0"/>
                <a:cs typeface="Courier New" pitchFamily="49" charset="0"/>
              </a:rPr>
              <a:t>}</a:t>
            </a:r>
          </a:p>
          <a:p>
            <a:r>
              <a:rPr lang="en-US" dirty="0" smtClean="0"/>
              <a:t>Dojo</a:t>
            </a:r>
          </a:p>
          <a:p>
            <a:pPr lvl="1"/>
            <a:r>
              <a:rPr lang="en-US" i="1" dirty="0" smtClean="0"/>
              <a:t>No explicit support for content-centric Ajax</a:t>
            </a:r>
          </a:p>
          <a:p>
            <a:r>
              <a:rPr lang="en-US" dirty="0" smtClean="0"/>
              <a:t>Ext-JS</a:t>
            </a:r>
          </a:p>
          <a:p>
            <a:pPr lvl="1">
              <a:buNone/>
            </a:pPr>
            <a:r>
              <a:rPr lang="en-US" sz="2000" b="1" dirty="0" smtClean="0">
                <a:latin typeface="Courier New" pitchFamily="49" charset="0"/>
                <a:cs typeface="Courier New" pitchFamily="49" charset="0"/>
              </a:rPr>
              <a:t>function </a:t>
            </a:r>
            <a:r>
              <a:rPr lang="en-US" sz="2000" b="1" dirty="0" err="1" smtClean="0">
                <a:latin typeface="Courier New" pitchFamily="49" charset="0"/>
                <a:cs typeface="Courier New" pitchFamily="49" charset="0"/>
              </a:rPr>
              <a:t>ajaxResult</a:t>
            </a:r>
            <a:r>
              <a:rPr lang="en-US" sz="2000" b="1" dirty="0" smtClean="0">
                <a:latin typeface="Courier New" pitchFamily="49" charset="0"/>
                <a:cs typeface="Courier New" pitchFamily="49" charset="0"/>
              </a:rPr>
              <a:t>(address, </a:t>
            </a:r>
            <a:r>
              <a:rPr lang="en-US" sz="2000" b="1" dirty="0" err="1" smtClean="0">
                <a:latin typeface="Courier New" pitchFamily="49" charset="0"/>
                <a:cs typeface="Courier New" pitchFamily="49" charset="0"/>
              </a:rPr>
              <a:t>resultRegion</a:t>
            </a:r>
            <a:r>
              <a:rPr lang="en-US" sz="2000" b="1" dirty="0" smtClean="0">
                <a:latin typeface="Courier New" pitchFamily="49" charset="0"/>
                <a:cs typeface="Courier New" pitchFamily="49" charset="0"/>
              </a:rPr>
              <a:t>) {</a:t>
            </a:r>
          </a:p>
          <a:p>
            <a:pPr lvl="1">
              <a:buNone/>
            </a:pPr>
            <a:r>
              <a:rPr lang="en-US" sz="2000" b="1" dirty="0" smtClean="0">
                <a:latin typeface="Courier New" pitchFamily="49" charset="0"/>
                <a:cs typeface="Courier New" pitchFamily="49" charset="0"/>
              </a:rPr>
              <a:t>  </a:t>
            </a:r>
            <a:r>
              <a:rPr lang="en-US" sz="2000" b="1" dirty="0" err="1" smtClean="0">
                <a:latin typeface="Courier New" pitchFamily="49" charset="0"/>
                <a:cs typeface="Courier New" pitchFamily="49" charset="0"/>
              </a:rPr>
              <a:t>Ext.get</a:t>
            </a:r>
            <a:r>
              <a:rPr lang="en-US" sz="2000" b="1" dirty="0" smtClean="0">
                <a:latin typeface="Courier New" pitchFamily="49" charset="0"/>
                <a:cs typeface="Courier New" pitchFamily="49" charset="0"/>
              </a:rPr>
              <a:t>(</a:t>
            </a:r>
            <a:r>
              <a:rPr lang="en-US" sz="2000" b="1" dirty="0" err="1" smtClean="0">
                <a:latin typeface="Courier New" pitchFamily="49" charset="0"/>
                <a:cs typeface="Courier New" pitchFamily="49" charset="0"/>
              </a:rPr>
              <a:t>resultRegion</a:t>
            </a:r>
            <a:r>
              <a:rPr lang="en-US" sz="2000" b="1" dirty="0" smtClean="0">
                <a:latin typeface="Courier New" pitchFamily="49" charset="0"/>
                <a:cs typeface="Courier New" pitchFamily="49" charset="0"/>
              </a:rPr>
              <a:t>).load({ url: address});</a:t>
            </a:r>
          </a:p>
          <a:p>
            <a:pPr lvl="1">
              <a:buNone/>
            </a:pPr>
            <a:r>
              <a:rPr lang="en-US" sz="2000" b="1" dirty="0" smtClean="0">
                <a:latin typeface="Courier New" pitchFamily="49" charset="0"/>
                <a:cs typeface="Courier New" pitchFamily="49" charset="0"/>
              </a:rPr>
              <a:t>}</a:t>
            </a:r>
          </a:p>
          <a:p>
            <a:pPr lvl="1">
              <a:buNone/>
            </a:pPr>
            <a:endParaRPr lang="en-US" dirty="0"/>
          </a:p>
        </p:txBody>
      </p:sp>
      <p:sp>
        <p:nvSpPr>
          <p:cNvPr id="4" name="Slide Number Placeholder 3"/>
          <p:cNvSpPr>
            <a:spLocks noGrp="1"/>
          </p:cNvSpPr>
          <p:nvPr>
            <p:ph type="sldNum" sz="quarter" idx="10"/>
          </p:nvPr>
        </p:nvSpPr>
        <p:spPr/>
        <p:txBody>
          <a:bodyPr/>
          <a:lstStyle/>
          <a:p>
            <a:fld id="{15A07B82-CC66-462C-8A50-3A29B43DABFB}" type="slidenum">
              <a:rPr lang="en-US" altLang="en-US" smtClean="0"/>
              <a:pPr/>
              <a:t>46</a:t>
            </a:fld>
            <a:endParaRPr lang="en-US" altLang="en-US">
              <a:solidFill>
                <a:schemeClr val="accent2"/>
              </a:solidFill>
            </a:endParaRP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61634" name="Rectangle 2"/>
          <p:cNvSpPr>
            <a:spLocks noGrp="1" noChangeArrowheads="1"/>
          </p:cNvSpPr>
          <p:nvPr>
            <p:ph type="title"/>
          </p:nvPr>
        </p:nvSpPr>
        <p:spPr/>
        <p:txBody>
          <a:bodyPr/>
          <a:lstStyle/>
          <a:p>
            <a:r>
              <a:rPr lang="en-US" sz="3800" dirty="0" smtClean="0"/>
              <a:t>load Example 1: JavaScript</a:t>
            </a:r>
            <a:endParaRPr lang="en-US" sz="3800" dirty="0"/>
          </a:p>
        </p:txBody>
      </p:sp>
      <p:sp>
        <p:nvSpPr>
          <p:cNvPr id="1861635" name="Rectangle 3"/>
          <p:cNvSpPr>
            <a:spLocks noGrp="1" noChangeArrowheads="1"/>
          </p:cNvSpPr>
          <p:nvPr>
            <p:ph idx="1"/>
          </p:nvPr>
        </p:nvSpPr>
        <p:spPr/>
        <p:txBody>
          <a:bodyPr/>
          <a:lstStyle/>
          <a:p>
            <a:pPr>
              <a:buFontTx/>
              <a:buNone/>
            </a:pPr>
            <a:r>
              <a:rPr lang="en-US" sz="2200" dirty="0" smtClean="0">
                <a:latin typeface="Courier New" pitchFamily="49" charset="0"/>
              </a:rPr>
              <a:t>$(function() {</a:t>
            </a:r>
          </a:p>
          <a:p>
            <a:pPr>
              <a:buFontTx/>
              <a:buNone/>
            </a:pPr>
            <a:r>
              <a:rPr lang="en-US" sz="2200" dirty="0" smtClean="0">
                <a:latin typeface="Courier New" pitchFamily="49" charset="0"/>
              </a:rPr>
              <a:t>    $("#params-button-2").click(showParams2);</a:t>
            </a:r>
          </a:p>
          <a:p>
            <a:pPr>
              <a:buFontTx/>
              <a:buNone/>
            </a:pPr>
            <a:r>
              <a:rPr lang="en-US" sz="2200" dirty="0" smtClean="0">
                <a:latin typeface="Courier New" pitchFamily="49" charset="0"/>
              </a:rPr>
              <a:t>    …</a:t>
            </a:r>
          </a:p>
          <a:p>
            <a:pPr>
              <a:buFontTx/>
              <a:buNone/>
            </a:pPr>
            <a:r>
              <a:rPr lang="en-US" sz="2200" dirty="0" smtClean="0">
                <a:latin typeface="Courier New" pitchFamily="49" charset="0"/>
              </a:rPr>
              <a:t>});</a:t>
            </a:r>
          </a:p>
          <a:p>
            <a:pPr>
              <a:buFontTx/>
              <a:buNone/>
            </a:pPr>
            <a:endParaRPr lang="en-US" sz="2200" dirty="0" smtClean="0">
              <a:latin typeface="Courier New" pitchFamily="49" charset="0"/>
            </a:endParaRPr>
          </a:p>
          <a:p>
            <a:pPr>
              <a:buFontTx/>
              <a:buNone/>
            </a:pPr>
            <a:r>
              <a:rPr lang="en-US" sz="2200" dirty="0" smtClean="0">
                <a:latin typeface="Courier New" pitchFamily="49" charset="0"/>
              </a:rPr>
              <a:t>function showParams2() {</a:t>
            </a:r>
          </a:p>
          <a:p>
            <a:pPr>
              <a:buFontTx/>
              <a:buNone/>
            </a:pPr>
            <a:r>
              <a:rPr lang="en-US" sz="2200" dirty="0" smtClean="0">
                <a:latin typeface="Courier New" pitchFamily="49" charset="0"/>
              </a:rPr>
              <a:t>  var </a:t>
            </a:r>
            <a:r>
              <a:rPr lang="en-US" sz="2200" dirty="0" err="1" smtClean="0">
                <a:latin typeface="Courier New" pitchFamily="49" charset="0"/>
              </a:rPr>
              <a:t>params</a:t>
            </a:r>
            <a:r>
              <a:rPr lang="en-US" sz="2200" dirty="0" smtClean="0">
                <a:latin typeface="Courier New" pitchFamily="49" charset="0"/>
              </a:rPr>
              <a:t> =</a:t>
            </a:r>
          </a:p>
          <a:p>
            <a:pPr>
              <a:buFontTx/>
              <a:buNone/>
            </a:pPr>
            <a:r>
              <a:rPr lang="en-US" sz="2200" dirty="0" smtClean="0">
                <a:latin typeface="Courier New" pitchFamily="49" charset="0"/>
              </a:rPr>
              <a:t>    { param1: $("#field1").</a:t>
            </a:r>
            <a:r>
              <a:rPr lang="en-US" sz="2200" dirty="0" err="1" smtClean="0">
                <a:solidFill>
                  <a:srgbClr val="FF0000"/>
                </a:solidFill>
                <a:latin typeface="Courier New" pitchFamily="49" charset="0"/>
              </a:rPr>
              <a:t>val</a:t>
            </a:r>
            <a:r>
              <a:rPr lang="en-US" sz="2200" dirty="0" smtClean="0">
                <a:solidFill>
                  <a:srgbClr val="FF0000"/>
                </a:solidFill>
                <a:latin typeface="Courier New" pitchFamily="49" charset="0"/>
              </a:rPr>
              <a:t>()</a:t>
            </a:r>
            <a:r>
              <a:rPr lang="en-US" sz="2200" dirty="0" smtClean="0">
                <a:latin typeface="Courier New" pitchFamily="49" charset="0"/>
              </a:rPr>
              <a:t>,</a:t>
            </a:r>
          </a:p>
          <a:p>
            <a:pPr>
              <a:buFontTx/>
              <a:buNone/>
            </a:pPr>
            <a:r>
              <a:rPr lang="en-US" sz="2200" dirty="0" smtClean="0">
                <a:latin typeface="Courier New" pitchFamily="49" charset="0"/>
              </a:rPr>
              <a:t>      param2: $("#field2").</a:t>
            </a:r>
            <a:r>
              <a:rPr lang="en-US" sz="2200" dirty="0" err="1" smtClean="0">
                <a:solidFill>
                  <a:srgbClr val="FF0000"/>
                </a:solidFill>
                <a:latin typeface="Courier New" pitchFamily="49" charset="0"/>
              </a:rPr>
              <a:t>val</a:t>
            </a:r>
            <a:r>
              <a:rPr lang="en-US" sz="2200" dirty="0" smtClean="0">
                <a:solidFill>
                  <a:srgbClr val="FF0000"/>
                </a:solidFill>
                <a:latin typeface="Courier New" pitchFamily="49" charset="0"/>
              </a:rPr>
              <a:t>()</a:t>
            </a:r>
            <a:r>
              <a:rPr lang="en-US" sz="2200" dirty="0" smtClean="0">
                <a:latin typeface="Courier New" pitchFamily="49" charset="0"/>
              </a:rPr>
              <a:t> };</a:t>
            </a:r>
          </a:p>
          <a:p>
            <a:pPr>
              <a:buFontTx/>
              <a:buNone/>
            </a:pPr>
            <a:r>
              <a:rPr lang="en-US" sz="2200" dirty="0" smtClean="0">
                <a:latin typeface="Courier New" pitchFamily="49" charset="0"/>
              </a:rPr>
              <a:t>  </a:t>
            </a:r>
            <a:r>
              <a:rPr lang="en-US" sz="2200" dirty="0" smtClean="0">
                <a:solidFill>
                  <a:srgbClr val="FF0000"/>
                </a:solidFill>
                <a:latin typeface="Courier New" pitchFamily="49" charset="0"/>
              </a:rPr>
              <a:t>$("#result1").load("show-params.jsp", </a:t>
            </a:r>
            <a:r>
              <a:rPr lang="en-US" sz="2200" dirty="0" err="1" smtClean="0">
                <a:solidFill>
                  <a:srgbClr val="FF0000"/>
                </a:solidFill>
                <a:latin typeface="Courier New" pitchFamily="49" charset="0"/>
              </a:rPr>
              <a:t>params</a:t>
            </a:r>
            <a:r>
              <a:rPr lang="en-US" sz="2200" dirty="0" smtClean="0">
                <a:solidFill>
                  <a:srgbClr val="FF0000"/>
                </a:solidFill>
                <a:latin typeface="Courier New" pitchFamily="49" charset="0"/>
              </a:rPr>
              <a:t>);</a:t>
            </a:r>
          </a:p>
          <a:p>
            <a:pPr>
              <a:buFontTx/>
              <a:buNone/>
            </a:pPr>
            <a:r>
              <a:rPr lang="en-US" sz="2200" dirty="0" smtClean="0">
                <a:latin typeface="Courier New" pitchFamily="49" charset="0"/>
              </a:rPr>
              <a:t>}</a:t>
            </a:r>
            <a:endParaRPr lang="en-US" sz="2200" dirty="0">
              <a:latin typeface="Courier New" pitchFamily="49" charset="0"/>
            </a:endParaRPr>
          </a:p>
        </p:txBody>
      </p:sp>
      <p:sp>
        <p:nvSpPr>
          <p:cNvPr id="6" name="Slide Number Placeholder 3"/>
          <p:cNvSpPr>
            <a:spLocks noGrp="1"/>
          </p:cNvSpPr>
          <p:nvPr>
            <p:ph type="sldNum" sz="quarter" idx="10"/>
          </p:nvPr>
        </p:nvSpPr>
        <p:spPr/>
        <p:txBody>
          <a:bodyPr/>
          <a:lstStyle/>
          <a:p>
            <a:fld id="{C22DFE62-BE10-435C-890E-7EF5EF141284}" type="slidenum">
              <a:rPr lang="en-US" altLang="en-US"/>
              <a:pPr/>
              <a:t>47</a:t>
            </a:fld>
            <a:endParaRPr lang="en-US" altLang="en-US">
              <a:solidFill>
                <a:schemeClr val="accent2"/>
              </a:solidFill>
            </a:endParaRPr>
          </a:p>
        </p:txBody>
      </p:sp>
      <p:sp>
        <p:nvSpPr>
          <p:cNvPr id="1861636" name="Text Box 4"/>
          <p:cNvSpPr txBox="1">
            <a:spLocks noChangeArrowheads="1"/>
          </p:cNvSpPr>
          <p:nvPr/>
        </p:nvSpPr>
        <p:spPr bwMode="ltGray">
          <a:xfrm>
            <a:off x="5732462" y="2590800"/>
            <a:ext cx="3411538" cy="276999"/>
          </a:xfrm>
          <a:prstGeom prst="rect">
            <a:avLst/>
          </a:prstGeom>
          <a:noFill/>
          <a:ln w="9525">
            <a:noFill/>
            <a:miter lim="800000"/>
            <a:headEnd/>
            <a:tailEnd/>
          </a:ln>
          <a:effectLst/>
        </p:spPr>
        <p:txBody>
          <a:bodyPr>
            <a:spAutoFit/>
          </a:bodyPr>
          <a:lstStyle/>
          <a:p>
            <a:r>
              <a:rPr lang="en-US" sz="1200" b="1" dirty="0" smtClean="0">
                <a:solidFill>
                  <a:srgbClr val="0000FF"/>
                </a:solidFill>
                <a:latin typeface="Arial Narrow" pitchFamily="34" charset="0"/>
              </a:rPr>
              <a:t>field1 and field2 are textfield ids (not names)</a:t>
            </a:r>
            <a:endParaRPr lang="en-US" sz="1200" b="1" dirty="0">
              <a:solidFill>
                <a:srgbClr val="0000FF"/>
              </a:solidFill>
              <a:latin typeface="Arial Narrow" pitchFamily="34" charset="0"/>
            </a:endParaRPr>
          </a:p>
        </p:txBody>
      </p:sp>
      <p:sp>
        <p:nvSpPr>
          <p:cNvPr id="1861637" name="Line 5"/>
          <p:cNvSpPr>
            <a:spLocks noChangeShapeType="1"/>
          </p:cNvSpPr>
          <p:nvPr/>
        </p:nvSpPr>
        <p:spPr bwMode="ltGray">
          <a:xfrm flipH="1">
            <a:off x="4038600" y="2743200"/>
            <a:ext cx="1752600" cy="1219200"/>
          </a:xfrm>
          <a:prstGeom prst="line">
            <a:avLst/>
          </a:prstGeom>
          <a:noFill/>
          <a:ln w="9525">
            <a:solidFill>
              <a:srgbClr val="0000FF"/>
            </a:solidFill>
            <a:round/>
            <a:headEnd/>
            <a:tailEnd type="triangle" w="med" len="med"/>
          </a:ln>
          <a:effectLst/>
        </p:spPr>
        <p:txBody>
          <a:bodyPr wrap="square">
            <a:spAutoFit/>
          </a:bodyPr>
          <a:lstStyle/>
          <a:p>
            <a:endParaRPr lang="en-US"/>
          </a:p>
        </p:txBody>
      </p:sp>
      <p:sp>
        <p:nvSpPr>
          <p:cNvPr id="7" name="Text Box 4"/>
          <p:cNvSpPr txBox="1">
            <a:spLocks noChangeArrowheads="1"/>
          </p:cNvSpPr>
          <p:nvPr/>
        </p:nvSpPr>
        <p:spPr bwMode="ltGray">
          <a:xfrm>
            <a:off x="1143000" y="5943600"/>
            <a:ext cx="3581400" cy="276999"/>
          </a:xfrm>
          <a:prstGeom prst="rect">
            <a:avLst/>
          </a:prstGeom>
          <a:noFill/>
          <a:ln w="9525">
            <a:noFill/>
            <a:miter lim="800000"/>
            <a:headEnd/>
            <a:tailEnd/>
          </a:ln>
          <a:effectLst/>
        </p:spPr>
        <p:txBody>
          <a:bodyPr wrap="square">
            <a:spAutoFit/>
          </a:bodyPr>
          <a:lstStyle/>
          <a:p>
            <a:r>
              <a:rPr lang="en-US" sz="1200" b="1" dirty="0" smtClean="0">
                <a:solidFill>
                  <a:srgbClr val="0000FF"/>
                </a:solidFill>
                <a:latin typeface="Arial Narrow" pitchFamily="34" charset="0"/>
              </a:rPr>
              <a:t>id of div whose </a:t>
            </a:r>
            <a:r>
              <a:rPr lang="en-US" sz="1200" b="1" dirty="0" err="1" smtClean="0">
                <a:solidFill>
                  <a:srgbClr val="0000FF"/>
                </a:solidFill>
                <a:latin typeface="Arial Narrow" pitchFamily="34" charset="0"/>
              </a:rPr>
              <a:t>innerHTML</a:t>
            </a:r>
            <a:r>
              <a:rPr lang="en-US" sz="1200" b="1" dirty="0" smtClean="0">
                <a:solidFill>
                  <a:srgbClr val="0000FF"/>
                </a:solidFill>
                <a:latin typeface="Arial Narrow" pitchFamily="34" charset="0"/>
              </a:rPr>
              <a:t> will become the result text.</a:t>
            </a:r>
            <a:endParaRPr lang="en-US" sz="1200" b="1" dirty="0">
              <a:solidFill>
                <a:srgbClr val="0000FF"/>
              </a:solidFill>
              <a:latin typeface="Arial Narrow" pitchFamily="34" charset="0"/>
            </a:endParaRPr>
          </a:p>
        </p:txBody>
      </p:sp>
      <p:sp>
        <p:nvSpPr>
          <p:cNvPr id="8" name="Line 5"/>
          <p:cNvSpPr>
            <a:spLocks noChangeShapeType="1"/>
          </p:cNvSpPr>
          <p:nvPr/>
        </p:nvSpPr>
        <p:spPr bwMode="ltGray">
          <a:xfrm flipH="1" flipV="1">
            <a:off x="2133600" y="4953000"/>
            <a:ext cx="457200" cy="990600"/>
          </a:xfrm>
          <a:prstGeom prst="line">
            <a:avLst/>
          </a:prstGeom>
          <a:noFill/>
          <a:ln w="9525">
            <a:solidFill>
              <a:srgbClr val="0000FF"/>
            </a:solidFill>
            <a:round/>
            <a:headEnd/>
            <a:tailEnd type="triangle" w="med" len="med"/>
          </a:ln>
          <a:effectLst/>
        </p:spPr>
        <p:txBody>
          <a:bodyPr wrap="square">
            <a:spAutoFit/>
          </a:bodyPr>
          <a:lstStyle/>
          <a:p>
            <a:endParaRPr lang="en-US"/>
          </a:p>
        </p:txBody>
      </p:sp>
    </p:spTree>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62658" name="Rectangle 2"/>
          <p:cNvSpPr>
            <a:spLocks noGrp="1" noChangeArrowheads="1"/>
          </p:cNvSpPr>
          <p:nvPr>
            <p:ph type="title"/>
          </p:nvPr>
        </p:nvSpPr>
        <p:spPr/>
        <p:txBody>
          <a:bodyPr/>
          <a:lstStyle/>
          <a:p>
            <a:r>
              <a:rPr lang="en-US" sz="3800" dirty="0" smtClean="0"/>
              <a:t>load Example 1: HTML</a:t>
            </a:r>
            <a:endParaRPr lang="en-US" sz="3800" dirty="0"/>
          </a:p>
        </p:txBody>
      </p:sp>
      <p:sp>
        <p:nvSpPr>
          <p:cNvPr id="1862659" name="Rectangle 3"/>
          <p:cNvSpPr>
            <a:spLocks noGrp="1" noChangeArrowheads="1"/>
          </p:cNvSpPr>
          <p:nvPr>
            <p:ph idx="1"/>
          </p:nvPr>
        </p:nvSpPr>
        <p:spPr/>
        <p:txBody>
          <a:bodyPr/>
          <a:lstStyle/>
          <a:p>
            <a:pPr>
              <a:lnSpc>
                <a:spcPct val="100000"/>
              </a:lnSpc>
              <a:buFontTx/>
              <a:buNone/>
            </a:pPr>
            <a:r>
              <a:rPr lang="en-US" sz="2000" dirty="0">
                <a:latin typeface="Courier New" pitchFamily="49" charset="0"/>
              </a:rPr>
              <a:t>...</a:t>
            </a:r>
          </a:p>
          <a:p>
            <a:pPr>
              <a:lnSpc>
                <a:spcPct val="100000"/>
              </a:lnSpc>
              <a:buFontTx/>
              <a:buNone/>
            </a:pPr>
            <a:r>
              <a:rPr lang="en-US" sz="2000" dirty="0" smtClean="0">
                <a:latin typeface="Courier New" pitchFamily="49" charset="0"/>
              </a:rPr>
              <a:t>&lt;fieldset&gt;</a:t>
            </a:r>
          </a:p>
          <a:p>
            <a:pPr>
              <a:lnSpc>
                <a:spcPct val="100000"/>
              </a:lnSpc>
              <a:buFontTx/>
              <a:buNone/>
            </a:pPr>
            <a:r>
              <a:rPr lang="en-US" sz="2000" dirty="0" smtClean="0">
                <a:latin typeface="Courier New" pitchFamily="49" charset="0"/>
              </a:rPr>
              <a:t>  &lt;legend&gt;$.load: Simplifying HTML Insertion&lt;/legend&gt;</a:t>
            </a:r>
          </a:p>
          <a:p>
            <a:pPr>
              <a:lnSpc>
                <a:spcPct val="100000"/>
              </a:lnSpc>
              <a:buFontTx/>
              <a:buNone/>
            </a:pPr>
            <a:r>
              <a:rPr lang="en-US" sz="2000" dirty="0" smtClean="0">
                <a:latin typeface="Courier New" pitchFamily="49" charset="0"/>
              </a:rPr>
              <a:t>  &lt;form action="#"&gt;</a:t>
            </a:r>
          </a:p>
          <a:p>
            <a:pPr>
              <a:lnSpc>
                <a:spcPct val="100000"/>
              </a:lnSpc>
              <a:buFontTx/>
              <a:buNone/>
            </a:pPr>
            <a:r>
              <a:rPr lang="en-US" sz="2000" dirty="0" smtClean="0">
                <a:latin typeface="Courier New" pitchFamily="49" charset="0"/>
              </a:rPr>
              <a:t>    param1:</a:t>
            </a:r>
          </a:p>
          <a:p>
            <a:pPr>
              <a:lnSpc>
                <a:spcPct val="100000"/>
              </a:lnSpc>
              <a:buFontTx/>
              <a:buNone/>
            </a:pPr>
            <a:r>
              <a:rPr lang="en-US" sz="2000" dirty="0" smtClean="0">
                <a:latin typeface="Courier New" pitchFamily="49" charset="0"/>
              </a:rPr>
              <a:t>    &lt;input type="text" </a:t>
            </a:r>
            <a:r>
              <a:rPr lang="en-US" sz="2000" dirty="0" smtClean="0">
                <a:solidFill>
                  <a:srgbClr val="FF0000"/>
                </a:solidFill>
                <a:latin typeface="Courier New" pitchFamily="49" charset="0"/>
              </a:rPr>
              <a:t>id="field1"</a:t>
            </a:r>
            <a:r>
              <a:rPr lang="en-US" sz="2000" dirty="0" smtClean="0">
                <a:latin typeface="Courier New" pitchFamily="49" charset="0"/>
              </a:rPr>
              <a:t>/&gt;</a:t>
            </a:r>
          </a:p>
          <a:p>
            <a:pPr>
              <a:lnSpc>
                <a:spcPct val="100000"/>
              </a:lnSpc>
              <a:buFontTx/>
              <a:buNone/>
            </a:pPr>
            <a:r>
              <a:rPr lang="en-US" sz="2000" dirty="0" smtClean="0">
                <a:latin typeface="Courier New" pitchFamily="49" charset="0"/>
              </a:rPr>
              <a:t>    &lt;br/&gt;</a:t>
            </a:r>
          </a:p>
          <a:p>
            <a:pPr>
              <a:lnSpc>
                <a:spcPct val="100000"/>
              </a:lnSpc>
              <a:buFontTx/>
              <a:buNone/>
            </a:pPr>
            <a:r>
              <a:rPr lang="en-US" sz="2000" dirty="0" smtClean="0">
                <a:latin typeface="Courier New" pitchFamily="49" charset="0"/>
              </a:rPr>
              <a:t>    param2:</a:t>
            </a:r>
          </a:p>
          <a:p>
            <a:pPr>
              <a:lnSpc>
                <a:spcPct val="100000"/>
              </a:lnSpc>
              <a:buFontTx/>
              <a:buNone/>
            </a:pPr>
            <a:r>
              <a:rPr lang="en-US" sz="2000" dirty="0" smtClean="0">
                <a:latin typeface="Courier New" pitchFamily="49" charset="0"/>
              </a:rPr>
              <a:t>    &lt;input type="text" </a:t>
            </a:r>
            <a:r>
              <a:rPr lang="en-US" sz="2000" dirty="0" smtClean="0">
                <a:solidFill>
                  <a:srgbClr val="FF0000"/>
                </a:solidFill>
                <a:latin typeface="Courier New" pitchFamily="49" charset="0"/>
              </a:rPr>
              <a:t>id="field2"</a:t>
            </a:r>
            <a:r>
              <a:rPr lang="en-US" sz="2000" dirty="0" smtClean="0">
                <a:latin typeface="Courier New" pitchFamily="49" charset="0"/>
              </a:rPr>
              <a:t>/&gt;</a:t>
            </a:r>
          </a:p>
          <a:p>
            <a:pPr>
              <a:lnSpc>
                <a:spcPct val="100000"/>
              </a:lnSpc>
              <a:buFontTx/>
              <a:buNone/>
            </a:pPr>
            <a:r>
              <a:rPr lang="en-US" sz="2000" dirty="0" smtClean="0">
                <a:latin typeface="Courier New" pitchFamily="49" charset="0"/>
              </a:rPr>
              <a:t>    &lt;br/&gt;</a:t>
            </a:r>
          </a:p>
          <a:p>
            <a:pPr>
              <a:lnSpc>
                <a:spcPct val="100000"/>
              </a:lnSpc>
              <a:buFontTx/>
              <a:buNone/>
            </a:pPr>
            <a:r>
              <a:rPr lang="en-US" sz="2000" dirty="0" smtClean="0">
                <a:latin typeface="Courier New" pitchFamily="49" charset="0"/>
              </a:rPr>
              <a:t>    &lt;input type="button" value="Show </a:t>
            </a:r>
            <a:r>
              <a:rPr lang="en-US" sz="2000" dirty="0" err="1" smtClean="0">
                <a:latin typeface="Courier New" pitchFamily="49" charset="0"/>
              </a:rPr>
              <a:t>Params</a:t>
            </a:r>
            <a:r>
              <a:rPr lang="en-US" sz="2000" dirty="0" smtClean="0">
                <a:latin typeface="Courier New" pitchFamily="49" charset="0"/>
              </a:rPr>
              <a:t>"</a:t>
            </a:r>
          </a:p>
          <a:p>
            <a:pPr>
              <a:lnSpc>
                <a:spcPct val="100000"/>
              </a:lnSpc>
              <a:buFontTx/>
              <a:buNone/>
            </a:pPr>
            <a:r>
              <a:rPr lang="en-US" sz="2000" dirty="0" smtClean="0">
                <a:latin typeface="Courier New" pitchFamily="49" charset="0"/>
              </a:rPr>
              <a:t>           </a:t>
            </a:r>
            <a:r>
              <a:rPr lang="en-US" sz="2000" dirty="0" smtClean="0">
                <a:solidFill>
                  <a:srgbClr val="FF0000"/>
                </a:solidFill>
                <a:latin typeface="Courier New" pitchFamily="49" charset="0"/>
              </a:rPr>
              <a:t>id="params-button-2"</a:t>
            </a:r>
            <a:r>
              <a:rPr lang="en-US" sz="2000" dirty="0" smtClean="0">
                <a:latin typeface="Courier New" pitchFamily="49" charset="0"/>
              </a:rPr>
              <a:t>/&gt;</a:t>
            </a:r>
          </a:p>
          <a:p>
            <a:pPr>
              <a:lnSpc>
                <a:spcPct val="100000"/>
              </a:lnSpc>
              <a:buFontTx/>
              <a:buNone/>
            </a:pPr>
            <a:r>
              <a:rPr lang="en-US" sz="2000" dirty="0" smtClean="0">
                <a:latin typeface="Courier New" pitchFamily="49" charset="0"/>
              </a:rPr>
              <a:t>    </a:t>
            </a:r>
            <a:r>
              <a:rPr lang="en-US" sz="2000" dirty="0" smtClean="0">
                <a:solidFill>
                  <a:srgbClr val="FF0000"/>
                </a:solidFill>
                <a:latin typeface="Courier New" pitchFamily="49" charset="0"/>
              </a:rPr>
              <a:t>&lt;h2 id="result1"&gt;&lt;/h2&gt;</a:t>
            </a:r>
          </a:p>
          <a:p>
            <a:pPr>
              <a:lnSpc>
                <a:spcPct val="100000"/>
              </a:lnSpc>
              <a:buFontTx/>
              <a:buNone/>
            </a:pPr>
            <a:r>
              <a:rPr lang="en-US" sz="2000" dirty="0" smtClean="0">
                <a:latin typeface="Courier New" pitchFamily="49" charset="0"/>
              </a:rPr>
              <a:t>  &lt;/form&gt;</a:t>
            </a:r>
          </a:p>
          <a:p>
            <a:pPr>
              <a:lnSpc>
                <a:spcPct val="100000"/>
              </a:lnSpc>
              <a:buFontTx/>
              <a:buNone/>
            </a:pPr>
            <a:r>
              <a:rPr lang="en-US" sz="2000" dirty="0" smtClean="0">
                <a:latin typeface="Courier New" pitchFamily="49" charset="0"/>
              </a:rPr>
              <a:t>&lt;/fieldset&gt;</a:t>
            </a:r>
            <a:endParaRPr lang="en-US" sz="2000" dirty="0">
              <a:latin typeface="Courier New" pitchFamily="49" charset="0"/>
            </a:endParaRPr>
          </a:p>
        </p:txBody>
      </p:sp>
      <p:sp>
        <p:nvSpPr>
          <p:cNvPr id="4" name="Slide Number Placeholder 3"/>
          <p:cNvSpPr>
            <a:spLocks noGrp="1"/>
          </p:cNvSpPr>
          <p:nvPr>
            <p:ph type="sldNum" sz="quarter" idx="10"/>
          </p:nvPr>
        </p:nvSpPr>
        <p:spPr/>
        <p:txBody>
          <a:bodyPr/>
          <a:lstStyle/>
          <a:p>
            <a:fld id="{C1612885-DE44-46E0-8880-D88ABE17DB7A}" type="slidenum">
              <a:rPr lang="en-US" altLang="en-US"/>
              <a:pPr/>
              <a:t>48</a:t>
            </a:fld>
            <a:endParaRPr lang="en-US" altLang="en-US">
              <a:solidFill>
                <a:schemeClr val="accent2"/>
              </a:solidFill>
            </a:endParaRPr>
          </a:p>
        </p:txBody>
      </p:sp>
    </p:spTree>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63682" name="Rectangle 2"/>
          <p:cNvSpPr>
            <a:spLocks noGrp="1" noChangeArrowheads="1"/>
          </p:cNvSpPr>
          <p:nvPr>
            <p:ph type="title"/>
          </p:nvPr>
        </p:nvSpPr>
        <p:spPr/>
        <p:txBody>
          <a:bodyPr/>
          <a:lstStyle/>
          <a:p>
            <a:r>
              <a:rPr lang="en-US" sz="3800" dirty="0" smtClean="0"/>
              <a:t>load Example 1: JSP</a:t>
            </a:r>
            <a:endParaRPr lang="en-US" sz="3800" dirty="0"/>
          </a:p>
        </p:txBody>
      </p:sp>
      <p:sp>
        <p:nvSpPr>
          <p:cNvPr id="1863683" name="Rectangle 3"/>
          <p:cNvSpPr>
            <a:spLocks noGrp="1" noChangeArrowheads="1"/>
          </p:cNvSpPr>
          <p:nvPr>
            <p:ph idx="1"/>
          </p:nvPr>
        </p:nvSpPr>
        <p:spPr/>
        <p:txBody>
          <a:bodyPr/>
          <a:lstStyle/>
          <a:p>
            <a:pPr>
              <a:buFontTx/>
              <a:buNone/>
            </a:pPr>
            <a:r>
              <a:rPr lang="pt-BR" sz="2200" dirty="0" smtClean="0">
                <a:latin typeface="Courier New" pitchFamily="49" charset="0"/>
              </a:rPr>
              <a:t>param1 is ${param.param1}, </a:t>
            </a:r>
          </a:p>
          <a:p>
            <a:pPr>
              <a:buFontTx/>
              <a:buNone/>
            </a:pPr>
            <a:r>
              <a:rPr lang="pt-BR" sz="2200" dirty="0" smtClean="0">
                <a:latin typeface="Courier New" pitchFamily="49" charset="0"/>
              </a:rPr>
              <a:t>param2 is ${param.param2}.</a:t>
            </a:r>
            <a:endParaRPr lang="en-US" sz="2200" dirty="0">
              <a:latin typeface="Courier New" pitchFamily="49" charset="0"/>
            </a:endParaRPr>
          </a:p>
        </p:txBody>
      </p:sp>
      <p:sp>
        <p:nvSpPr>
          <p:cNvPr id="4" name="Slide Number Placeholder 3"/>
          <p:cNvSpPr>
            <a:spLocks noGrp="1"/>
          </p:cNvSpPr>
          <p:nvPr>
            <p:ph type="sldNum" sz="quarter" idx="10"/>
          </p:nvPr>
        </p:nvSpPr>
        <p:spPr/>
        <p:txBody>
          <a:bodyPr/>
          <a:lstStyle/>
          <a:p>
            <a:fld id="{40759044-8C30-4500-A9FF-97EC6039E7D5}" type="slidenum">
              <a:rPr lang="en-US" altLang="en-US"/>
              <a:pPr/>
              <a:t>49</a:t>
            </a:fld>
            <a:endParaRPr lang="en-US" altLang="en-US">
              <a:solidFill>
                <a:schemeClr val="accent2"/>
              </a:solidFill>
            </a:endParaRPr>
          </a:p>
        </p:txBody>
      </p:sp>
      <p:sp>
        <p:nvSpPr>
          <p:cNvPr id="5" name="Text Box 4"/>
          <p:cNvSpPr txBox="1">
            <a:spLocks noChangeArrowheads="1"/>
          </p:cNvSpPr>
          <p:nvPr/>
        </p:nvSpPr>
        <p:spPr bwMode="ltGray">
          <a:xfrm>
            <a:off x="1828800" y="3352800"/>
            <a:ext cx="3581400" cy="276999"/>
          </a:xfrm>
          <a:prstGeom prst="rect">
            <a:avLst/>
          </a:prstGeom>
          <a:noFill/>
          <a:ln w="9525">
            <a:noFill/>
            <a:miter lim="800000"/>
            <a:headEnd/>
            <a:tailEnd/>
          </a:ln>
          <a:effectLst/>
        </p:spPr>
        <p:txBody>
          <a:bodyPr wrap="square">
            <a:spAutoFit/>
          </a:bodyPr>
          <a:lstStyle/>
          <a:p>
            <a:r>
              <a:rPr lang="en-US" sz="1200" b="1" dirty="0" smtClean="0">
                <a:solidFill>
                  <a:srgbClr val="0000FF"/>
                </a:solidFill>
                <a:latin typeface="Arial Narrow" pitchFamily="34" charset="0"/>
              </a:rPr>
              <a:t>Unchanged from previous example</a:t>
            </a:r>
            <a:endParaRPr lang="en-US" sz="1200" b="1" dirty="0">
              <a:solidFill>
                <a:srgbClr val="0000FF"/>
              </a:solidFill>
              <a:latin typeface="Arial Narrow" pitchFamily="34"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Ajax Utilities</a:t>
            </a:r>
            <a:endParaRPr lang="en-US" dirty="0"/>
          </a:p>
        </p:txBody>
      </p:sp>
      <p:sp>
        <p:nvSpPr>
          <p:cNvPr id="3" name="Content Placeholder 2"/>
          <p:cNvSpPr>
            <a:spLocks noGrp="1"/>
          </p:cNvSpPr>
          <p:nvPr>
            <p:ph idx="1"/>
          </p:nvPr>
        </p:nvSpPr>
        <p:spPr/>
        <p:txBody>
          <a:bodyPr/>
          <a:lstStyle/>
          <a:p>
            <a:r>
              <a:rPr lang="en-US" dirty="0" smtClean="0"/>
              <a:t>$.ajax({options})</a:t>
            </a:r>
          </a:p>
          <a:p>
            <a:pPr lvl="1"/>
            <a:r>
              <a:rPr lang="en-US" dirty="0" smtClean="0"/>
              <a:t>Makes an Ajax request. Example:</a:t>
            </a:r>
          </a:p>
          <a:p>
            <a:pPr lvl="2"/>
            <a:r>
              <a:rPr lang="en-US" dirty="0" smtClean="0"/>
              <a:t>$.ajax({ url: "address", success: </a:t>
            </a:r>
            <a:r>
              <a:rPr lang="en-US" dirty="0" err="1" smtClean="0"/>
              <a:t>responseHandler</a:t>
            </a:r>
            <a:r>
              <a:rPr lang="en-US" dirty="0" smtClean="0"/>
              <a:t>});</a:t>
            </a:r>
          </a:p>
          <a:p>
            <a:pPr lvl="2"/>
            <a:r>
              <a:rPr lang="en-US" dirty="0" smtClean="0"/>
              <a:t>The response handler is passed the response text, not the response object. Don’t forget the “.” before “</a:t>
            </a:r>
            <a:r>
              <a:rPr lang="en-US" dirty="0" err="1" smtClean="0"/>
              <a:t>ajax</a:t>
            </a:r>
            <a:r>
              <a:rPr lang="en-US" dirty="0" smtClean="0"/>
              <a:t>”!</a:t>
            </a:r>
          </a:p>
          <a:p>
            <a:r>
              <a:rPr lang="en-US" dirty="0" smtClean="0"/>
              <a:t>load(url)</a:t>
            </a:r>
          </a:p>
          <a:p>
            <a:pPr lvl="1"/>
            <a:r>
              <a:rPr lang="en-US" dirty="0" smtClean="0"/>
              <a:t>Makes Ajax request and loads result into HTML element</a:t>
            </a:r>
          </a:p>
          <a:p>
            <a:pPr lvl="2"/>
            <a:r>
              <a:rPr lang="en-US" dirty="0" smtClean="0"/>
              <a:t>$("#some-id").load("address");</a:t>
            </a:r>
          </a:p>
          <a:p>
            <a:pPr lvl="2"/>
            <a:r>
              <a:rPr lang="en-US" dirty="0" smtClean="0"/>
              <a:t>A data string or object is an optional second </a:t>
            </a:r>
            <a:r>
              <a:rPr lang="en-US" dirty="0" err="1" smtClean="0"/>
              <a:t>arg</a:t>
            </a:r>
            <a:endParaRPr lang="en-US" dirty="0" smtClean="0"/>
          </a:p>
          <a:p>
            <a:r>
              <a:rPr lang="en-US" dirty="0" smtClean="0"/>
              <a:t>Shortcuts</a:t>
            </a:r>
          </a:p>
          <a:p>
            <a:pPr lvl="1"/>
            <a:r>
              <a:rPr lang="en-US" dirty="0" smtClean="0"/>
              <a:t>$.get, $.post, $.</a:t>
            </a:r>
            <a:r>
              <a:rPr lang="en-US" dirty="0" err="1" smtClean="0"/>
              <a:t>getJSON</a:t>
            </a:r>
            <a:endParaRPr lang="en-US" dirty="0" smtClean="0"/>
          </a:p>
          <a:p>
            <a:pPr lvl="2"/>
            <a:r>
              <a:rPr lang="en-US" dirty="0" smtClean="0"/>
              <a:t>Slightly simpler forms of $.ajax. However, as of jQuery 1.3, they take data objects but not data strings, so you can’t use “serialize”. So, $.ajax is better.</a:t>
            </a:r>
            <a:endParaRPr lang="en-US" dirty="0"/>
          </a:p>
        </p:txBody>
      </p:sp>
      <p:sp>
        <p:nvSpPr>
          <p:cNvPr id="4" name="Slide Number Placeholder 3"/>
          <p:cNvSpPr>
            <a:spLocks noGrp="1"/>
          </p:cNvSpPr>
          <p:nvPr>
            <p:ph type="sldNum" sz="quarter" idx="10"/>
          </p:nvPr>
        </p:nvSpPr>
        <p:spPr/>
        <p:txBody>
          <a:bodyPr/>
          <a:lstStyle/>
          <a:p>
            <a:fld id="{15A07B82-CC66-462C-8A50-3A29B43DABFB}" type="slidenum">
              <a:rPr lang="en-US" altLang="en-US" smtClean="0"/>
              <a:pPr/>
              <a:t>5</a:t>
            </a:fld>
            <a:endParaRPr lang="en-US" altLang="en-US">
              <a:solidFill>
                <a:schemeClr val="accent2"/>
              </a:solidFill>
            </a:endParaRPr>
          </a:p>
        </p:txBody>
      </p:sp>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64706" name="Rectangle 2"/>
          <p:cNvSpPr>
            <a:spLocks noGrp="1" noChangeArrowheads="1"/>
          </p:cNvSpPr>
          <p:nvPr>
            <p:ph type="title"/>
          </p:nvPr>
        </p:nvSpPr>
        <p:spPr/>
        <p:txBody>
          <a:bodyPr/>
          <a:lstStyle/>
          <a:p>
            <a:r>
              <a:rPr lang="en-US" sz="4400" dirty="0" smtClean="0"/>
              <a:t>load Example 1: </a:t>
            </a:r>
            <a:r>
              <a:rPr lang="en-US" dirty="0" smtClean="0"/>
              <a:t>Results</a:t>
            </a:r>
            <a:endParaRPr lang="en-US" dirty="0"/>
          </a:p>
        </p:txBody>
      </p:sp>
      <p:sp>
        <p:nvSpPr>
          <p:cNvPr id="5" name="Slide Number Placeholder 2"/>
          <p:cNvSpPr>
            <a:spLocks noGrp="1"/>
          </p:cNvSpPr>
          <p:nvPr>
            <p:ph type="sldNum" sz="quarter" idx="10"/>
          </p:nvPr>
        </p:nvSpPr>
        <p:spPr/>
        <p:txBody>
          <a:bodyPr/>
          <a:lstStyle/>
          <a:p>
            <a:fld id="{27A0696B-9196-4CA3-AD2B-716F5BD9DFA3}" type="slidenum">
              <a:rPr lang="en-US" altLang="en-US"/>
              <a:pPr/>
              <a:t>50</a:t>
            </a:fld>
            <a:endParaRPr lang="en-US" altLang="en-US">
              <a:solidFill>
                <a:schemeClr val="accent2"/>
              </a:solidFill>
            </a:endParaRPr>
          </a:p>
        </p:txBody>
      </p:sp>
      <p:pic>
        <p:nvPicPr>
          <p:cNvPr id="6" name="Picture 5" descr="load-1-orig.jpg"/>
          <p:cNvPicPr>
            <a:picLocks noChangeAspect="1"/>
          </p:cNvPicPr>
          <p:nvPr/>
        </p:nvPicPr>
        <p:blipFill>
          <a:blip r:embed="rId2" cstate="print"/>
          <a:stretch>
            <a:fillRect/>
          </a:stretch>
        </p:blipFill>
        <p:spPr>
          <a:xfrm>
            <a:off x="533400" y="1524000"/>
            <a:ext cx="6275070" cy="2868930"/>
          </a:xfrm>
          <a:prstGeom prst="rect">
            <a:avLst/>
          </a:prstGeom>
        </p:spPr>
      </p:pic>
      <p:pic>
        <p:nvPicPr>
          <p:cNvPr id="8" name="Picture 7" descr="load-1-result.jpg"/>
          <p:cNvPicPr>
            <a:picLocks noChangeAspect="1"/>
          </p:cNvPicPr>
          <p:nvPr/>
        </p:nvPicPr>
        <p:blipFill>
          <a:blip r:embed="rId3" cstate="print"/>
          <a:stretch>
            <a:fillRect/>
          </a:stretch>
        </p:blipFill>
        <p:spPr>
          <a:xfrm>
            <a:off x="2819400" y="3554730"/>
            <a:ext cx="6275070" cy="3303270"/>
          </a:xfrm>
          <a:prstGeom prst="rect">
            <a:avLst/>
          </a:prstGeom>
        </p:spPr>
      </p:pic>
    </p:spTree>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58562" name="Rectangle 2"/>
          <p:cNvSpPr>
            <a:spLocks noGrp="1" noChangeArrowheads="1"/>
          </p:cNvSpPr>
          <p:nvPr>
            <p:ph type="ctrTitle"/>
          </p:nvPr>
        </p:nvSpPr>
        <p:spPr>
          <a:xfrm>
            <a:off x="1066800" y="3276600"/>
            <a:ext cx="8077200" cy="2057400"/>
          </a:xfrm>
        </p:spPr>
        <p:txBody>
          <a:bodyPr/>
          <a:lstStyle/>
          <a:p>
            <a:r>
              <a:rPr lang="en-US" sz="4400" dirty="0" smtClean="0"/>
              <a:t>Building Parameter Strings Automatically with “serialize”</a:t>
            </a:r>
            <a:endParaRPr lang="en-US" sz="4400" dirty="0"/>
          </a:p>
        </p:txBody>
      </p:sp>
    </p:spTree>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Using “serialize”</a:t>
            </a:r>
            <a:endParaRPr lang="en-US" dirty="0"/>
          </a:p>
        </p:txBody>
      </p:sp>
      <p:sp>
        <p:nvSpPr>
          <p:cNvPr id="5" name="Content Placeholder 4"/>
          <p:cNvSpPr>
            <a:spLocks noGrp="1"/>
          </p:cNvSpPr>
          <p:nvPr>
            <p:ph idx="1"/>
          </p:nvPr>
        </p:nvSpPr>
        <p:spPr/>
        <p:txBody>
          <a:bodyPr/>
          <a:lstStyle/>
          <a:p>
            <a:r>
              <a:rPr lang="en-US" dirty="0" smtClean="0"/>
              <a:t>Idea</a:t>
            </a:r>
          </a:p>
          <a:p>
            <a:pPr lvl="1"/>
            <a:r>
              <a:rPr lang="en-US" dirty="0" smtClean="0"/>
              <a:t>You specify a form, and jQuery automatically builds query string from all appropriate input elements.</a:t>
            </a:r>
          </a:p>
          <a:p>
            <a:pPr lvl="1"/>
            <a:r>
              <a:rPr lang="en-US" dirty="0" smtClean="0"/>
              <a:t>The element names (not ids) become the </a:t>
            </a:r>
            <a:r>
              <a:rPr lang="en-US" dirty="0" err="1" smtClean="0"/>
              <a:t>param</a:t>
            </a:r>
            <a:r>
              <a:rPr lang="en-US" dirty="0" smtClean="0"/>
              <a:t> names</a:t>
            </a:r>
          </a:p>
          <a:p>
            <a:r>
              <a:rPr lang="en-US" dirty="0" smtClean="0"/>
              <a:t>Syntax</a:t>
            </a:r>
          </a:p>
          <a:p>
            <a:pPr lvl="1"/>
            <a:r>
              <a:rPr lang="en-US" dirty="0" smtClean="0"/>
              <a:t>$("result-id").load("url", </a:t>
            </a:r>
            <a:r>
              <a:rPr lang="en-US" dirty="0" smtClean="0">
                <a:solidFill>
                  <a:srgbClr val="FF0000"/>
                </a:solidFill>
              </a:rPr>
              <a:t>$("#form-id").serialize()</a:t>
            </a:r>
            <a:r>
              <a:rPr lang="en-US" dirty="0" smtClean="0"/>
              <a:t>);</a:t>
            </a:r>
          </a:p>
          <a:p>
            <a:r>
              <a:rPr lang="en-US" dirty="0" smtClean="0"/>
              <a:t>Advantages</a:t>
            </a:r>
          </a:p>
          <a:p>
            <a:pPr lvl="1"/>
            <a:r>
              <a:rPr lang="en-US" dirty="0" smtClean="0"/>
              <a:t>One function call, no matter how many input elements</a:t>
            </a:r>
          </a:p>
          <a:p>
            <a:pPr lvl="1"/>
            <a:r>
              <a:rPr lang="en-US" dirty="0" smtClean="0"/>
              <a:t>Only takes values of active elements (e.g., unchecked radio buttons or checkboxes are ignored)</a:t>
            </a:r>
          </a:p>
          <a:p>
            <a:pPr lvl="1"/>
            <a:r>
              <a:rPr lang="en-US" dirty="0" smtClean="0"/>
              <a:t>Giving names to input elements is familiar to HTML developers</a:t>
            </a:r>
            <a:endParaRPr lang="en-US" dirty="0"/>
          </a:p>
        </p:txBody>
      </p:sp>
      <p:sp>
        <p:nvSpPr>
          <p:cNvPr id="3" name="Slide Number Placeholder 2"/>
          <p:cNvSpPr>
            <a:spLocks noGrp="1"/>
          </p:cNvSpPr>
          <p:nvPr>
            <p:ph type="sldNum" sz="quarter" idx="10"/>
          </p:nvPr>
        </p:nvSpPr>
        <p:spPr/>
        <p:txBody>
          <a:bodyPr/>
          <a:lstStyle/>
          <a:p>
            <a:fld id="{C45019B8-6D5A-41A9-8971-A0143BA8BFBB}" type="slidenum">
              <a:rPr lang="en-US" altLang="en-US" smtClean="0"/>
              <a:pPr/>
              <a:t>52</a:t>
            </a:fld>
            <a:endParaRPr lang="en-US" altLang="en-US">
              <a:solidFill>
                <a:schemeClr val="accent2"/>
              </a:solidFill>
            </a:endParaRPr>
          </a:p>
        </p:txBody>
      </p:sp>
    </p:spTree>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61634" name="Rectangle 2"/>
          <p:cNvSpPr>
            <a:spLocks noGrp="1" noChangeArrowheads="1"/>
          </p:cNvSpPr>
          <p:nvPr>
            <p:ph type="title"/>
          </p:nvPr>
        </p:nvSpPr>
        <p:spPr/>
        <p:txBody>
          <a:bodyPr/>
          <a:lstStyle/>
          <a:p>
            <a:r>
              <a:rPr lang="en-US" sz="3800" dirty="0" smtClean="0"/>
              <a:t>load Example 2: JavaScript</a:t>
            </a:r>
            <a:endParaRPr lang="en-US" sz="3800" dirty="0"/>
          </a:p>
        </p:txBody>
      </p:sp>
      <p:sp>
        <p:nvSpPr>
          <p:cNvPr id="1861635" name="Rectangle 3"/>
          <p:cNvSpPr>
            <a:spLocks noGrp="1" noChangeArrowheads="1"/>
          </p:cNvSpPr>
          <p:nvPr>
            <p:ph idx="1"/>
          </p:nvPr>
        </p:nvSpPr>
        <p:spPr/>
        <p:txBody>
          <a:bodyPr/>
          <a:lstStyle/>
          <a:p>
            <a:pPr>
              <a:buFontTx/>
              <a:buNone/>
            </a:pPr>
            <a:r>
              <a:rPr lang="en-US" sz="2200" dirty="0" smtClean="0">
                <a:latin typeface="Courier New" pitchFamily="49" charset="0"/>
              </a:rPr>
              <a:t>$(function() {</a:t>
            </a:r>
          </a:p>
          <a:p>
            <a:pPr>
              <a:buFontTx/>
              <a:buNone/>
            </a:pPr>
            <a:r>
              <a:rPr lang="en-US" sz="2200" dirty="0" smtClean="0">
                <a:latin typeface="Courier New" pitchFamily="49" charset="0"/>
              </a:rPr>
              <a:t>    $("#params-button-3").click(showParams3);</a:t>
            </a:r>
          </a:p>
          <a:p>
            <a:pPr>
              <a:buFontTx/>
              <a:buNone/>
            </a:pPr>
            <a:r>
              <a:rPr lang="en-US" sz="2200" dirty="0" smtClean="0">
                <a:latin typeface="Courier New" pitchFamily="49" charset="0"/>
              </a:rPr>
              <a:t>    …</a:t>
            </a:r>
          </a:p>
          <a:p>
            <a:pPr>
              <a:buFontTx/>
              <a:buNone/>
            </a:pPr>
            <a:r>
              <a:rPr lang="en-US" sz="2200" dirty="0" smtClean="0">
                <a:latin typeface="Courier New" pitchFamily="49" charset="0"/>
              </a:rPr>
              <a:t>});</a:t>
            </a:r>
          </a:p>
          <a:p>
            <a:pPr>
              <a:buFontTx/>
              <a:buNone/>
            </a:pPr>
            <a:endParaRPr lang="en-US" sz="2200" dirty="0" smtClean="0">
              <a:latin typeface="Courier New" pitchFamily="49" charset="0"/>
            </a:endParaRPr>
          </a:p>
          <a:p>
            <a:pPr>
              <a:buFontTx/>
              <a:buNone/>
            </a:pPr>
            <a:r>
              <a:rPr lang="en-US" sz="2200" dirty="0" smtClean="0">
                <a:latin typeface="Courier New" pitchFamily="49" charset="0"/>
              </a:rPr>
              <a:t>function showParams3() {</a:t>
            </a:r>
          </a:p>
          <a:p>
            <a:pPr>
              <a:buFontTx/>
              <a:buNone/>
            </a:pPr>
            <a:r>
              <a:rPr lang="en-US" sz="2200" dirty="0" smtClean="0">
                <a:latin typeface="Courier New" pitchFamily="49" charset="0"/>
              </a:rPr>
              <a:t>  $("#result2").load("show-params.jsp", </a:t>
            </a:r>
          </a:p>
          <a:p>
            <a:pPr>
              <a:buFontTx/>
              <a:buNone/>
            </a:pPr>
            <a:r>
              <a:rPr lang="en-US" sz="2200" dirty="0" smtClean="0">
                <a:latin typeface="Courier New" pitchFamily="49" charset="0"/>
              </a:rPr>
              <a:t>                     </a:t>
            </a:r>
            <a:r>
              <a:rPr lang="en-US" sz="2200" dirty="0" smtClean="0">
                <a:solidFill>
                  <a:srgbClr val="FF0000"/>
                </a:solidFill>
                <a:latin typeface="Courier New" pitchFamily="49" charset="0"/>
              </a:rPr>
              <a:t>$("#form1").serialize()</a:t>
            </a:r>
            <a:r>
              <a:rPr lang="en-US" sz="2200" dirty="0" smtClean="0">
                <a:latin typeface="Courier New" pitchFamily="49" charset="0"/>
              </a:rPr>
              <a:t>);</a:t>
            </a:r>
          </a:p>
          <a:p>
            <a:pPr>
              <a:buFontTx/>
              <a:buNone/>
            </a:pPr>
            <a:r>
              <a:rPr lang="en-US" sz="2200" dirty="0" smtClean="0">
                <a:latin typeface="Courier New" pitchFamily="49" charset="0"/>
              </a:rPr>
              <a:t>}</a:t>
            </a:r>
            <a:endParaRPr lang="en-US" sz="2200" dirty="0">
              <a:latin typeface="Courier New" pitchFamily="49" charset="0"/>
            </a:endParaRPr>
          </a:p>
        </p:txBody>
      </p:sp>
      <p:sp>
        <p:nvSpPr>
          <p:cNvPr id="6" name="Slide Number Placeholder 3"/>
          <p:cNvSpPr>
            <a:spLocks noGrp="1"/>
          </p:cNvSpPr>
          <p:nvPr>
            <p:ph type="sldNum" sz="quarter" idx="10"/>
          </p:nvPr>
        </p:nvSpPr>
        <p:spPr/>
        <p:txBody>
          <a:bodyPr/>
          <a:lstStyle/>
          <a:p>
            <a:fld id="{C22DFE62-BE10-435C-890E-7EF5EF141284}" type="slidenum">
              <a:rPr lang="en-US" altLang="en-US"/>
              <a:pPr/>
              <a:t>53</a:t>
            </a:fld>
            <a:endParaRPr lang="en-US" altLang="en-US">
              <a:solidFill>
                <a:schemeClr val="accent2"/>
              </a:solidFill>
            </a:endParaRPr>
          </a:p>
        </p:txBody>
      </p:sp>
    </p:spTree>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62658" name="Rectangle 2"/>
          <p:cNvSpPr>
            <a:spLocks noGrp="1" noChangeArrowheads="1"/>
          </p:cNvSpPr>
          <p:nvPr>
            <p:ph type="title"/>
          </p:nvPr>
        </p:nvSpPr>
        <p:spPr/>
        <p:txBody>
          <a:bodyPr/>
          <a:lstStyle/>
          <a:p>
            <a:r>
              <a:rPr lang="en-US" sz="3800" dirty="0" smtClean="0"/>
              <a:t>load Example 2: HTML</a:t>
            </a:r>
            <a:endParaRPr lang="en-US" sz="3800" dirty="0"/>
          </a:p>
        </p:txBody>
      </p:sp>
      <p:sp>
        <p:nvSpPr>
          <p:cNvPr id="1862659" name="Rectangle 3"/>
          <p:cNvSpPr>
            <a:spLocks noGrp="1" noChangeArrowheads="1"/>
          </p:cNvSpPr>
          <p:nvPr>
            <p:ph idx="1"/>
          </p:nvPr>
        </p:nvSpPr>
        <p:spPr/>
        <p:txBody>
          <a:bodyPr/>
          <a:lstStyle/>
          <a:p>
            <a:pPr>
              <a:buFontTx/>
              <a:buNone/>
            </a:pPr>
            <a:r>
              <a:rPr lang="en-US" sz="2000" dirty="0">
                <a:latin typeface="Courier New" pitchFamily="49" charset="0"/>
              </a:rPr>
              <a:t>...</a:t>
            </a:r>
          </a:p>
          <a:p>
            <a:pPr>
              <a:buFontTx/>
              <a:buNone/>
            </a:pPr>
            <a:r>
              <a:rPr lang="en-US" sz="2000" dirty="0" smtClean="0">
                <a:latin typeface="Courier New" pitchFamily="49" charset="0"/>
              </a:rPr>
              <a:t>&lt;fieldset&gt;</a:t>
            </a:r>
          </a:p>
          <a:p>
            <a:pPr>
              <a:buFontTx/>
              <a:buNone/>
            </a:pPr>
            <a:r>
              <a:rPr lang="en-US" sz="2000" dirty="0" smtClean="0">
                <a:latin typeface="Courier New" pitchFamily="49" charset="0"/>
              </a:rPr>
              <a:t>  &lt;legend&gt;$.load: Simplifying </a:t>
            </a:r>
            <a:r>
              <a:rPr lang="en-US" sz="2000" dirty="0" err="1" smtClean="0">
                <a:latin typeface="Courier New" pitchFamily="49" charset="0"/>
              </a:rPr>
              <a:t>Params</a:t>
            </a:r>
            <a:r>
              <a:rPr lang="en-US" sz="2000" dirty="0" smtClean="0">
                <a:latin typeface="Courier New" pitchFamily="49" charset="0"/>
              </a:rPr>
              <a:t> with </a:t>
            </a:r>
          </a:p>
          <a:p>
            <a:pPr>
              <a:buFontTx/>
              <a:buNone/>
            </a:pPr>
            <a:r>
              <a:rPr lang="en-US" sz="2000" dirty="0" smtClean="0">
                <a:latin typeface="Courier New" pitchFamily="49" charset="0"/>
              </a:rPr>
              <a:t>          'serialize'&lt;/legend&gt;</a:t>
            </a:r>
          </a:p>
          <a:p>
            <a:pPr>
              <a:buFontTx/>
              <a:buNone/>
            </a:pPr>
            <a:r>
              <a:rPr lang="en-US" sz="2000" dirty="0" smtClean="0">
                <a:latin typeface="Courier New" pitchFamily="49" charset="0"/>
              </a:rPr>
              <a:t>  &lt;form action="#" </a:t>
            </a:r>
            <a:r>
              <a:rPr lang="en-US" sz="2000" dirty="0" smtClean="0">
                <a:solidFill>
                  <a:srgbClr val="FF0000"/>
                </a:solidFill>
                <a:latin typeface="Courier New" pitchFamily="49" charset="0"/>
              </a:rPr>
              <a:t>id="form1"</a:t>
            </a:r>
            <a:r>
              <a:rPr lang="en-US" sz="2000" dirty="0" smtClean="0">
                <a:latin typeface="Courier New" pitchFamily="49" charset="0"/>
              </a:rPr>
              <a:t>&gt;</a:t>
            </a:r>
          </a:p>
          <a:p>
            <a:pPr>
              <a:buFontTx/>
              <a:buNone/>
            </a:pPr>
            <a:r>
              <a:rPr lang="en-US" sz="2000" dirty="0" smtClean="0">
                <a:latin typeface="Courier New" pitchFamily="49" charset="0"/>
              </a:rPr>
              <a:t>    param1:</a:t>
            </a:r>
          </a:p>
          <a:p>
            <a:pPr>
              <a:buFontTx/>
              <a:buNone/>
            </a:pPr>
            <a:r>
              <a:rPr lang="en-US" sz="2000" dirty="0" smtClean="0">
                <a:latin typeface="Courier New" pitchFamily="49" charset="0"/>
              </a:rPr>
              <a:t>    &lt;input type="text" </a:t>
            </a:r>
            <a:r>
              <a:rPr lang="en-US" sz="2000" dirty="0" smtClean="0">
                <a:solidFill>
                  <a:srgbClr val="FF0000"/>
                </a:solidFill>
                <a:latin typeface="Courier New" pitchFamily="49" charset="0"/>
              </a:rPr>
              <a:t>name="param1"</a:t>
            </a:r>
            <a:r>
              <a:rPr lang="en-US" sz="2000" dirty="0" smtClean="0">
                <a:latin typeface="Courier New" pitchFamily="49" charset="0"/>
              </a:rPr>
              <a:t>/&gt;</a:t>
            </a:r>
          </a:p>
          <a:p>
            <a:pPr>
              <a:buFontTx/>
              <a:buNone/>
            </a:pPr>
            <a:r>
              <a:rPr lang="en-US" sz="2000" dirty="0" smtClean="0">
                <a:latin typeface="Courier New" pitchFamily="49" charset="0"/>
              </a:rPr>
              <a:t>    &lt;br/&gt;</a:t>
            </a:r>
          </a:p>
          <a:p>
            <a:pPr>
              <a:buFontTx/>
              <a:buNone/>
            </a:pPr>
            <a:r>
              <a:rPr lang="en-US" sz="2000" dirty="0" smtClean="0">
                <a:latin typeface="Courier New" pitchFamily="49" charset="0"/>
              </a:rPr>
              <a:t>    param2:</a:t>
            </a:r>
          </a:p>
          <a:p>
            <a:pPr>
              <a:buFontTx/>
              <a:buNone/>
            </a:pPr>
            <a:r>
              <a:rPr lang="en-US" sz="2000" dirty="0" smtClean="0">
                <a:latin typeface="Courier New" pitchFamily="49" charset="0"/>
              </a:rPr>
              <a:t>    &lt;input type="text" </a:t>
            </a:r>
            <a:r>
              <a:rPr lang="en-US" sz="2000" dirty="0" smtClean="0">
                <a:solidFill>
                  <a:srgbClr val="FF0000"/>
                </a:solidFill>
                <a:latin typeface="Courier New" pitchFamily="49" charset="0"/>
              </a:rPr>
              <a:t>name="param2"</a:t>
            </a:r>
            <a:r>
              <a:rPr lang="en-US" sz="2000" dirty="0" smtClean="0">
                <a:latin typeface="Courier New" pitchFamily="49" charset="0"/>
              </a:rPr>
              <a:t>/&gt;</a:t>
            </a:r>
          </a:p>
          <a:p>
            <a:pPr>
              <a:buFontTx/>
              <a:buNone/>
            </a:pPr>
            <a:r>
              <a:rPr lang="en-US" sz="2000" dirty="0" smtClean="0">
                <a:latin typeface="Courier New" pitchFamily="49" charset="0"/>
              </a:rPr>
              <a:t>    &lt;br/&gt;</a:t>
            </a:r>
          </a:p>
          <a:p>
            <a:pPr>
              <a:buFontTx/>
              <a:buNone/>
            </a:pPr>
            <a:r>
              <a:rPr lang="en-US" sz="2000" dirty="0" smtClean="0">
                <a:latin typeface="Courier New" pitchFamily="49" charset="0"/>
              </a:rPr>
              <a:t>    &lt;input type="button" value="Show </a:t>
            </a:r>
            <a:r>
              <a:rPr lang="en-US" sz="2000" dirty="0" err="1" smtClean="0">
                <a:latin typeface="Courier New" pitchFamily="49" charset="0"/>
              </a:rPr>
              <a:t>Params</a:t>
            </a:r>
            <a:r>
              <a:rPr lang="en-US" sz="2000" dirty="0" smtClean="0">
                <a:latin typeface="Courier New" pitchFamily="49" charset="0"/>
              </a:rPr>
              <a:t>"</a:t>
            </a:r>
          </a:p>
          <a:p>
            <a:pPr>
              <a:buFontTx/>
              <a:buNone/>
            </a:pPr>
            <a:r>
              <a:rPr lang="en-US" sz="2000" dirty="0" smtClean="0">
                <a:latin typeface="Courier New" pitchFamily="49" charset="0"/>
              </a:rPr>
              <a:t>           id='params-button-3'/&gt;</a:t>
            </a:r>
          </a:p>
          <a:p>
            <a:pPr>
              <a:buFontTx/>
              <a:buNone/>
            </a:pPr>
            <a:r>
              <a:rPr lang="en-US" sz="2000" dirty="0" smtClean="0">
                <a:latin typeface="Courier New" pitchFamily="49" charset="0"/>
              </a:rPr>
              <a:t>    &lt;h2 id="result2"&gt;&lt;/h2&gt;</a:t>
            </a:r>
          </a:p>
          <a:p>
            <a:pPr>
              <a:buFontTx/>
              <a:buNone/>
            </a:pPr>
            <a:r>
              <a:rPr lang="en-US" sz="2000" dirty="0" smtClean="0">
                <a:latin typeface="Courier New" pitchFamily="49" charset="0"/>
              </a:rPr>
              <a:t>  &lt;/form&gt;</a:t>
            </a:r>
          </a:p>
          <a:p>
            <a:pPr>
              <a:buFontTx/>
              <a:buNone/>
            </a:pPr>
            <a:r>
              <a:rPr lang="en-US" sz="2000" dirty="0" smtClean="0">
                <a:latin typeface="Courier New" pitchFamily="49" charset="0"/>
              </a:rPr>
              <a:t>&lt;/fieldset&gt;</a:t>
            </a:r>
            <a:endParaRPr lang="en-US" sz="2000" dirty="0">
              <a:latin typeface="Courier New" pitchFamily="49" charset="0"/>
            </a:endParaRPr>
          </a:p>
        </p:txBody>
      </p:sp>
      <p:sp>
        <p:nvSpPr>
          <p:cNvPr id="4" name="Slide Number Placeholder 3"/>
          <p:cNvSpPr>
            <a:spLocks noGrp="1"/>
          </p:cNvSpPr>
          <p:nvPr>
            <p:ph type="sldNum" sz="quarter" idx="10"/>
          </p:nvPr>
        </p:nvSpPr>
        <p:spPr/>
        <p:txBody>
          <a:bodyPr/>
          <a:lstStyle/>
          <a:p>
            <a:fld id="{C1612885-DE44-46E0-8880-D88ABE17DB7A}" type="slidenum">
              <a:rPr lang="en-US" altLang="en-US"/>
              <a:pPr/>
              <a:t>54</a:t>
            </a:fld>
            <a:endParaRPr lang="en-US" altLang="en-US">
              <a:solidFill>
                <a:schemeClr val="accent2"/>
              </a:solidFill>
            </a:endParaRPr>
          </a:p>
        </p:txBody>
      </p:sp>
    </p:spTree>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63682" name="Rectangle 2"/>
          <p:cNvSpPr>
            <a:spLocks noGrp="1" noChangeArrowheads="1"/>
          </p:cNvSpPr>
          <p:nvPr>
            <p:ph type="title"/>
          </p:nvPr>
        </p:nvSpPr>
        <p:spPr/>
        <p:txBody>
          <a:bodyPr/>
          <a:lstStyle/>
          <a:p>
            <a:r>
              <a:rPr lang="en-US" sz="3800" dirty="0" smtClean="0"/>
              <a:t>load Example 2: JSP</a:t>
            </a:r>
            <a:endParaRPr lang="en-US" sz="3800" dirty="0"/>
          </a:p>
        </p:txBody>
      </p:sp>
      <p:sp>
        <p:nvSpPr>
          <p:cNvPr id="1863683" name="Rectangle 3"/>
          <p:cNvSpPr>
            <a:spLocks noGrp="1" noChangeArrowheads="1"/>
          </p:cNvSpPr>
          <p:nvPr>
            <p:ph idx="1"/>
          </p:nvPr>
        </p:nvSpPr>
        <p:spPr/>
        <p:txBody>
          <a:bodyPr/>
          <a:lstStyle/>
          <a:p>
            <a:pPr>
              <a:buFontTx/>
              <a:buNone/>
            </a:pPr>
            <a:r>
              <a:rPr lang="pt-BR" sz="2200" dirty="0" smtClean="0">
                <a:latin typeface="Courier New" pitchFamily="49" charset="0"/>
              </a:rPr>
              <a:t>param1 is ${param.param1}, </a:t>
            </a:r>
          </a:p>
          <a:p>
            <a:pPr>
              <a:buFontTx/>
              <a:buNone/>
            </a:pPr>
            <a:r>
              <a:rPr lang="pt-BR" sz="2200" dirty="0" smtClean="0">
                <a:latin typeface="Courier New" pitchFamily="49" charset="0"/>
              </a:rPr>
              <a:t>param2 is ${param.param2}.</a:t>
            </a:r>
            <a:endParaRPr lang="en-US" sz="2200" dirty="0">
              <a:latin typeface="Courier New" pitchFamily="49" charset="0"/>
            </a:endParaRPr>
          </a:p>
        </p:txBody>
      </p:sp>
      <p:sp>
        <p:nvSpPr>
          <p:cNvPr id="4" name="Slide Number Placeholder 3"/>
          <p:cNvSpPr>
            <a:spLocks noGrp="1"/>
          </p:cNvSpPr>
          <p:nvPr>
            <p:ph type="sldNum" sz="quarter" idx="10"/>
          </p:nvPr>
        </p:nvSpPr>
        <p:spPr/>
        <p:txBody>
          <a:bodyPr/>
          <a:lstStyle/>
          <a:p>
            <a:fld id="{40759044-8C30-4500-A9FF-97EC6039E7D5}" type="slidenum">
              <a:rPr lang="en-US" altLang="en-US"/>
              <a:pPr/>
              <a:t>55</a:t>
            </a:fld>
            <a:endParaRPr lang="en-US" altLang="en-US">
              <a:solidFill>
                <a:schemeClr val="accent2"/>
              </a:solidFill>
            </a:endParaRPr>
          </a:p>
        </p:txBody>
      </p:sp>
      <p:sp>
        <p:nvSpPr>
          <p:cNvPr id="5" name="Text Box 4"/>
          <p:cNvSpPr txBox="1">
            <a:spLocks noChangeArrowheads="1"/>
          </p:cNvSpPr>
          <p:nvPr/>
        </p:nvSpPr>
        <p:spPr bwMode="ltGray">
          <a:xfrm>
            <a:off x="1828800" y="3352800"/>
            <a:ext cx="3581400" cy="276999"/>
          </a:xfrm>
          <a:prstGeom prst="rect">
            <a:avLst/>
          </a:prstGeom>
          <a:noFill/>
          <a:ln w="9525">
            <a:noFill/>
            <a:miter lim="800000"/>
            <a:headEnd/>
            <a:tailEnd/>
          </a:ln>
          <a:effectLst/>
        </p:spPr>
        <p:txBody>
          <a:bodyPr wrap="square">
            <a:spAutoFit/>
          </a:bodyPr>
          <a:lstStyle/>
          <a:p>
            <a:r>
              <a:rPr lang="en-US" sz="1200" b="1" dirty="0" smtClean="0">
                <a:solidFill>
                  <a:srgbClr val="0000FF"/>
                </a:solidFill>
                <a:latin typeface="Arial Narrow" pitchFamily="34" charset="0"/>
              </a:rPr>
              <a:t>Unchanged from previous examples</a:t>
            </a:r>
            <a:endParaRPr lang="en-US" sz="1200" b="1" dirty="0">
              <a:solidFill>
                <a:srgbClr val="0000FF"/>
              </a:solidFill>
              <a:latin typeface="Arial Narrow" pitchFamily="34" charset="0"/>
            </a:endParaRPr>
          </a:p>
        </p:txBody>
      </p:sp>
    </p:spTree>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64706" name="Rectangle 2"/>
          <p:cNvSpPr>
            <a:spLocks noGrp="1" noChangeArrowheads="1"/>
          </p:cNvSpPr>
          <p:nvPr>
            <p:ph type="title"/>
          </p:nvPr>
        </p:nvSpPr>
        <p:spPr/>
        <p:txBody>
          <a:bodyPr/>
          <a:lstStyle/>
          <a:p>
            <a:r>
              <a:rPr lang="en-US" sz="4400" dirty="0" smtClean="0"/>
              <a:t>load Example 2: </a:t>
            </a:r>
            <a:r>
              <a:rPr lang="en-US" dirty="0" smtClean="0"/>
              <a:t>Results</a:t>
            </a:r>
            <a:endParaRPr lang="en-US" dirty="0"/>
          </a:p>
        </p:txBody>
      </p:sp>
      <p:sp>
        <p:nvSpPr>
          <p:cNvPr id="5" name="Slide Number Placeholder 2"/>
          <p:cNvSpPr>
            <a:spLocks noGrp="1"/>
          </p:cNvSpPr>
          <p:nvPr>
            <p:ph type="sldNum" sz="quarter" idx="10"/>
          </p:nvPr>
        </p:nvSpPr>
        <p:spPr/>
        <p:txBody>
          <a:bodyPr/>
          <a:lstStyle/>
          <a:p>
            <a:fld id="{27A0696B-9196-4CA3-AD2B-716F5BD9DFA3}" type="slidenum">
              <a:rPr lang="en-US" altLang="en-US"/>
              <a:pPr/>
              <a:t>56</a:t>
            </a:fld>
            <a:endParaRPr lang="en-US" altLang="en-US">
              <a:solidFill>
                <a:schemeClr val="accent2"/>
              </a:solidFill>
            </a:endParaRPr>
          </a:p>
        </p:txBody>
      </p:sp>
      <p:pic>
        <p:nvPicPr>
          <p:cNvPr id="7" name="Picture 6" descr="load-2-orig.jpg"/>
          <p:cNvPicPr>
            <a:picLocks noChangeAspect="1"/>
          </p:cNvPicPr>
          <p:nvPr/>
        </p:nvPicPr>
        <p:blipFill>
          <a:blip r:embed="rId2" cstate="print"/>
          <a:stretch>
            <a:fillRect/>
          </a:stretch>
        </p:blipFill>
        <p:spPr>
          <a:xfrm>
            <a:off x="533400" y="1447800"/>
            <a:ext cx="6275070" cy="2926080"/>
          </a:xfrm>
          <a:prstGeom prst="rect">
            <a:avLst/>
          </a:prstGeom>
        </p:spPr>
      </p:pic>
      <p:pic>
        <p:nvPicPr>
          <p:cNvPr id="9" name="Picture 8" descr="load-2-result.jpg"/>
          <p:cNvPicPr>
            <a:picLocks noChangeAspect="1"/>
          </p:cNvPicPr>
          <p:nvPr/>
        </p:nvPicPr>
        <p:blipFill>
          <a:blip r:embed="rId3" cstate="print"/>
          <a:stretch>
            <a:fillRect/>
          </a:stretch>
        </p:blipFill>
        <p:spPr>
          <a:xfrm>
            <a:off x="2868930" y="3543300"/>
            <a:ext cx="6275070" cy="3314700"/>
          </a:xfrm>
          <a:prstGeom prst="rect">
            <a:avLst/>
          </a:prstGeom>
        </p:spPr>
      </p:pic>
    </p:spTree>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36386" name="Rectangle 2"/>
          <p:cNvSpPr>
            <a:spLocks noGrp="1" noChangeArrowheads="1"/>
          </p:cNvSpPr>
          <p:nvPr>
            <p:ph type="ctrTitle"/>
          </p:nvPr>
        </p:nvSpPr>
        <p:spPr>
          <a:xfrm>
            <a:off x="990600" y="3276600"/>
            <a:ext cx="8153400" cy="1752600"/>
          </a:xfrm>
        </p:spPr>
        <p:txBody>
          <a:bodyPr/>
          <a:lstStyle/>
          <a:p>
            <a:r>
              <a:rPr lang="en-US"/>
              <a:t>Handling JSON Data</a:t>
            </a:r>
          </a:p>
        </p:txBody>
      </p:sp>
    </p:spTree>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Approach</a:t>
            </a:r>
            <a:endParaRPr lang="en-US" dirty="0"/>
          </a:p>
        </p:txBody>
      </p:sp>
      <p:sp>
        <p:nvSpPr>
          <p:cNvPr id="3" name="Content Placeholder 2"/>
          <p:cNvSpPr>
            <a:spLocks noGrp="1"/>
          </p:cNvSpPr>
          <p:nvPr>
            <p:ph idx="1"/>
          </p:nvPr>
        </p:nvSpPr>
        <p:spPr/>
        <p:txBody>
          <a:bodyPr/>
          <a:lstStyle/>
          <a:p>
            <a:r>
              <a:rPr lang="en-US" dirty="0" smtClean="0"/>
              <a:t>Server</a:t>
            </a:r>
          </a:p>
          <a:p>
            <a:pPr lvl="1"/>
            <a:r>
              <a:rPr lang="en-US" dirty="0" smtClean="0"/>
              <a:t>Returns JSON object with no extra </a:t>
            </a:r>
            <a:r>
              <a:rPr lang="en-US" dirty="0" err="1" smtClean="0"/>
              <a:t>parens</a:t>
            </a:r>
            <a:r>
              <a:rPr lang="en-US" dirty="0" smtClean="0"/>
              <a:t>. E.g.:</a:t>
            </a:r>
          </a:p>
          <a:p>
            <a:pPr lvl="2"/>
            <a:r>
              <a:rPr lang="en-US" dirty="0" smtClean="0"/>
              <a:t>{ </a:t>
            </a:r>
            <a:r>
              <a:rPr lang="en-US" dirty="0" err="1" smtClean="0"/>
              <a:t>cto</a:t>
            </a:r>
            <a:r>
              <a:rPr lang="en-US" dirty="0" smtClean="0"/>
              <a:t>: "</a:t>
            </a:r>
            <a:r>
              <a:rPr lang="en-US" dirty="0" err="1" smtClean="0"/>
              <a:t>Resig</a:t>
            </a:r>
            <a:r>
              <a:rPr lang="en-US" dirty="0" smtClean="0"/>
              <a:t> ", </a:t>
            </a:r>
            <a:r>
              <a:rPr lang="en-US" dirty="0" err="1" smtClean="0"/>
              <a:t>ceo</a:t>
            </a:r>
            <a:r>
              <a:rPr lang="en-US" dirty="0" smtClean="0"/>
              <a:t>: "Gates ", coo: "Ellison" }</a:t>
            </a:r>
          </a:p>
          <a:p>
            <a:r>
              <a:rPr lang="en-US" dirty="0" smtClean="0"/>
              <a:t>Code that calls $.</a:t>
            </a:r>
            <a:r>
              <a:rPr lang="en-US" dirty="0" err="1" smtClean="0"/>
              <a:t>ajax</a:t>
            </a:r>
            <a:endParaRPr lang="en-US" dirty="0" smtClean="0"/>
          </a:p>
          <a:p>
            <a:pPr lvl="1"/>
            <a:r>
              <a:rPr lang="en-US" dirty="0" smtClean="0"/>
              <a:t>Specifies </a:t>
            </a:r>
            <a:r>
              <a:rPr lang="en-US" dirty="0" err="1" smtClean="0"/>
              <a:t>dataType</a:t>
            </a:r>
            <a:r>
              <a:rPr lang="en-US" dirty="0" smtClean="0"/>
              <a:t> of </a:t>
            </a:r>
            <a:r>
              <a:rPr lang="en-US" dirty="0" err="1" smtClean="0"/>
              <a:t>json</a:t>
            </a:r>
            <a:r>
              <a:rPr lang="en-US" dirty="0" smtClean="0"/>
              <a:t>. E.g.:</a:t>
            </a:r>
          </a:p>
          <a:p>
            <a:pPr lvl="2"/>
            <a:r>
              <a:rPr lang="en-US" dirty="0" smtClean="0"/>
              <a:t>$.</a:t>
            </a:r>
            <a:r>
              <a:rPr lang="en-US" dirty="0" err="1" smtClean="0"/>
              <a:t>ajax</a:t>
            </a:r>
            <a:r>
              <a:rPr lang="en-US" dirty="0" smtClean="0"/>
              <a:t>({ url: address, success: handler, </a:t>
            </a:r>
            <a:r>
              <a:rPr lang="en-US" dirty="0" err="1" smtClean="0">
                <a:solidFill>
                  <a:srgbClr val="FF0000"/>
                </a:solidFill>
              </a:rPr>
              <a:t>dataType</a:t>
            </a:r>
            <a:r>
              <a:rPr lang="en-US" dirty="0" smtClean="0">
                <a:solidFill>
                  <a:srgbClr val="FF0000"/>
                </a:solidFill>
              </a:rPr>
              <a:t>: "</a:t>
            </a:r>
            <a:r>
              <a:rPr lang="en-US" dirty="0" err="1" smtClean="0">
                <a:solidFill>
                  <a:srgbClr val="FF0000"/>
                </a:solidFill>
              </a:rPr>
              <a:t>json</a:t>
            </a:r>
            <a:r>
              <a:rPr lang="en-US" dirty="0" smtClean="0">
                <a:solidFill>
                  <a:srgbClr val="FF0000"/>
                </a:solidFill>
              </a:rPr>
              <a:t>" </a:t>
            </a:r>
            <a:r>
              <a:rPr lang="en-US" dirty="0" smtClean="0"/>
              <a:t>});</a:t>
            </a:r>
          </a:p>
          <a:p>
            <a:r>
              <a:rPr lang="en-US" dirty="0" smtClean="0"/>
              <a:t>Response handler</a:t>
            </a:r>
          </a:p>
          <a:p>
            <a:pPr lvl="1"/>
            <a:r>
              <a:rPr lang="en-US" dirty="0" smtClean="0"/>
              <a:t>Receives JavaScript data as first argument. No need for parsing or “</a:t>
            </a:r>
            <a:r>
              <a:rPr lang="en-US" dirty="0" err="1" smtClean="0"/>
              <a:t>eval</a:t>
            </a:r>
            <a:r>
              <a:rPr lang="en-US" dirty="0" smtClean="0"/>
              <a:t>”. Must build HTML from result. E.g.:</a:t>
            </a:r>
          </a:p>
          <a:p>
            <a:pPr lvl="2">
              <a:lnSpc>
                <a:spcPct val="100000"/>
              </a:lnSpc>
            </a:pPr>
            <a:r>
              <a:rPr lang="en-US" dirty="0" smtClean="0"/>
              <a:t>function handler(</a:t>
            </a:r>
            <a:r>
              <a:rPr lang="en-US" dirty="0" err="1" smtClean="0">
                <a:solidFill>
                  <a:srgbClr val="FF0000"/>
                </a:solidFill>
              </a:rPr>
              <a:t>companyExecutives</a:t>
            </a:r>
            <a:r>
              <a:rPr lang="en-US" dirty="0" smtClean="0"/>
              <a:t>) {</a:t>
            </a:r>
            <a:r>
              <a:rPr lang="en-US" dirty="0"/>
              <a:t/>
            </a:r>
            <a:br>
              <a:rPr lang="en-US" dirty="0"/>
            </a:br>
            <a:r>
              <a:rPr lang="en-US" dirty="0" smtClean="0"/>
              <a:t>    $("#some-id").html("&lt;b&gt;Chief Technology Officer is " +</a:t>
            </a:r>
            <a:br>
              <a:rPr lang="en-US" dirty="0" smtClean="0"/>
            </a:br>
            <a:r>
              <a:rPr lang="en-US" dirty="0" smtClean="0"/>
              <a:t>                                   </a:t>
            </a:r>
            <a:r>
              <a:rPr lang="en-US" dirty="0" smtClean="0">
                <a:solidFill>
                  <a:srgbClr val="FF0000"/>
                </a:solidFill>
              </a:rPr>
              <a:t>companyExecutives.cto</a:t>
            </a:r>
            <a:r>
              <a:rPr lang="en-US" dirty="0" smtClean="0"/>
              <a:t> + "&lt;/b&gt;");</a:t>
            </a:r>
            <a:br>
              <a:rPr lang="en-US" dirty="0" smtClean="0"/>
            </a:br>
            <a:r>
              <a:rPr lang="en-US" dirty="0" smtClean="0"/>
              <a:t>}</a:t>
            </a:r>
          </a:p>
        </p:txBody>
      </p:sp>
      <p:sp>
        <p:nvSpPr>
          <p:cNvPr id="4" name="Slide Number Placeholder 3"/>
          <p:cNvSpPr>
            <a:spLocks noGrp="1"/>
          </p:cNvSpPr>
          <p:nvPr>
            <p:ph type="sldNum" sz="quarter" idx="10"/>
          </p:nvPr>
        </p:nvSpPr>
        <p:spPr/>
        <p:txBody>
          <a:bodyPr/>
          <a:lstStyle/>
          <a:p>
            <a:fld id="{15A07B82-CC66-462C-8A50-3A29B43DABFB}" type="slidenum">
              <a:rPr lang="en-US" altLang="en-US" smtClean="0"/>
              <a:pPr/>
              <a:t>58</a:t>
            </a:fld>
            <a:endParaRPr lang="en-US" altLang="en-US">
              <a:solidFill>
                <a:schemeClr val="accent2"/>
              </a:solidFill>
            </a:endParaRPr>
          </a:p>
        </p:txBody>
      </p:sp>
    </p:spTree>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94402" name="Rectangle 2"/>
          <p:cNvSpPr>
            <a:spLocks noGrp="1" noChangeArrowheads="1"/>
          </p:cNvSpPr>
          <p:nvPr>
            <p:ph type="title"/>
          </p:nvPr>
        </p:nvSpPr>
        <p:spPr/>
        <p:txBody>
          <a:bodyPr/>
          <a:lstStyle/>
          <a:p>
            <a:r>
              <a:rPr lang="en-US" sz="3800" dirty="0" smtClean="0"/>
              <a:t>JSON </a:t>
            </a:r>
            <a:r>
              <a:rPr lang="en-US" sz="3800" dirty="0"/>
              <a:t>Example Code: Core JavaScript</a:t>
            </a:r>
          </a:p>
        </p:txBody>
      </p:sp>
      <p:sp>
        <p:nvSpPr>
          <p:cNvPr id="1894403" name="Rectangle 3"/>
          <p:cNvSpPr>
            <a:spLocks noGrp="1" noChangeArrowheads="1"/>
          </p:cNvSpPr>
          <p:nvPr>
            <p:ph idx="1"/>
          </p:nvPr>
        </p:nvSpPr>
        <p:spPr/>
        <p:txBody>
          <a:bodyPr/>
          <a:lstStyle/>
          <a:p>
            <a:pPr>
              <a:buFontTx/>
              <a:buNone/>
            </a:pPr>
            <a:r>
              <a:rPr lang="en-US" sz="2100" dirty="0" smtClean="0">
                <a:latin typeface="Courier New" pitchFamily="49" charset="0"/>
              </a:rPr>
              <a:t>$(function() { …</a:t>
            </a:r>
          </a:p>
          <a:p>
            <a:pPr>
              <a:buFontTx/>
              <a:buNone/>
            </a:pPr>
            <a:r>
              <a:rPr lang="en-US" sz="2100" dirty="0" smtClean="0">
                <a:latin typeface="Courier New" pitchFamily="49" charset="0"/>
              </a:rPr>
              <a:t>    $("#</a:t>
            </a:r>
            <a:r>
              <a:rPr lang="en-US" sz="2100" dirty="0" err="1" smtClean="0">
                <a:latin typeface="Courier New" pitchFamily="49" charset="0"/>
              </a:rPr>
              <a:t>nums</a:t>
            </a:r>
            <a:r>
              <a:rPr lang="en-US" sz="2100" dirty="0" smtClean="0">
                <a:latin typeface="Courier New" pitchFamily="49" charset="0"/>
              </a:rPr>
              <a:t>-button").click(</a:t>
            </a:r>
            <a:r>
              <a:rPr lang="en-US" sz="2100" dirty="0" err="1" smtClean="0">
                <a:latin typeface="Courier New" pitchFamily="49" charset="0"/>
              </a:rPr>
              <a:t>showNums</a:t>
            </a:r>
            <a:r>
              <a:rPr lang="en-US" sz="2100" dirty="0" smtClean="0">
                <a:latin typeface="Courier New" pitchFamily="49" charset="0"/>
              </a:rPr>
              <a:t>);</a:t>
            </a:r>
          </a:p>
          <a:p>
            <a:pPr>
              <a:buFontTx/>
              <a:buNone/>
            </a:pPr>
            <a:r>
              <a:rPr lang="en-US" sz="2100" dirty="0" smtClean="0">
                <a:latin typeface="Courier New" pitchFamily="49" charset="0"/>
              </a:rPr>
              <a:t>});</a:t>
            </a:r>
          </a:p>
          <a:p>
            <a:pPr>
              <a:buFontTx/>
              <a:buNone/>
            </a:pPr>
            <a:endParaRPr lang="en-US" sz="2100" dirty="0" smtClean="0">
              <a:latin typeface="Courier New" pitchFamily="49" charset="0"/>
            </a:endParaRPr>
          </a:p>
          <a:p>
            <a:pPr>
              <a:buFontTx/>
              <a:buNone/>
            </a:pPr>
            <a:r>
              <a:rPr lang="en-US" sz="2100" dirty="0" smtClean="0">
                <a:latin typeface="Courier New" pitchFamily="49" charset="0"/>
              </a:rPr>
              <a:t>function </a:t>
            </a:r>
            <a:r>
              <a:rPr lang="en-US" sz="2100" dirty="0" err="1" smtClean="0">
                <a:latin typeface="Courier New" pitchFamily="49" charset="0"/>
              </a:rPr>
              <a:t>showNums</a:t>
            </a:r>
            <a:r>
              <a:rPr lang="en-US" sz="2100" dirty="0" smtClean="0">
                <a:latin typeface="Courier New" pitchFamily="49" charset="0"/>
              </a:rPr>
              <a:t>() {</a:t>
            </a:r>
          </a:p>
          <a:p>
            <a:pPr>
              <a:buFontTx/>
              <a:buNone/>
            </a:pPr>
            <a:r>
              <a:rPr lang="en-US" sz="2100" dirty="0" smtClean="0">
                <a:latin typeface="Courier New" pitchFamily="49" charset="0"/>
              </a:rPr>
              <a:t>  $.</a:t>
            </a:r>
            <a:r>
              <a:rPr lang="en-US" sz="2100" dirty="0" err="1" smtClean="0">
                <a:latin typeface="Courier New" pitchFamily="49" charset="0"/>
              </a:rPr>
              <a:t>ajax</a:t>
            </a:r>
            <a:r>
              <a:rPr lang="en-US" sz="2100" dirty="0" smtClean="0">
                <a:latin typeface="Courier New" pitchFamily="49" charset="0"/>
              </a:rPr>
              <a:t>({ url: "show-</a:t>
            </a:r>
            <a:r>
              <a:rPr lang="en-US" sz="2100" dirty="0" err="1" smtClean="0">
                <a:latin typeface="Courier New" pitchFamily="49" charset="0"/>
              </a:rPr>
              <a:t>nums</a:t>
            </a:r>
            <a:r>
              <a:rPr lang="en-US" sz="2100" dirty="0" smtClean="0">
                <a:latin typeface="Courier New" pitchFamily="49" charset="0"/>
              </a:rPr>
              <a:t>",</a:t>
            </a:r>
          </a:p>
          <a:p>
            <a:pPr>
              <a:buFontTx/>
              <a:buNone/>
            </a:pPr>
            <a:r>
              <a:rPr lang="en-US" sz="2100" dirty="0" smtClean="0">
                <a:latin typeface="Courier New" pitchFamily="49" charset="0"/>
              </a:rPr>
              <a:t>           </a:t>
            </a:r>
            <a:r>
              <a:rPr lang="en-US" sz="2100" dirty="0" err="1" smtClean="0">
                <a:latin typeface="Courier New" pitchFamily="49" charset="0"/>
              </a:rPr>
              <a:t>dataType</a:t>
            </a:r>
            <a:r>
              <a:rPr lang="en-US" sz="2100" dirty="0" smtClean="0">
                <a:latin typeface="Courier New" pitchFamily="49" charset="0"/>
              </a:rPr>
              <a:t>: "</a:t>
            </a:r>
            <a:r>
              <a:rPr lang="en-US" sz="2100" dirty="0" err="1" smtClean="0">
                <a:latin typeface="Courier New" pitchFamily="49" charset="0"/>
              </a:rPr>
              <a:t>json</a:t>
            </a:r>
            <a:r>
              <a:rPr lang="en-US" sz="2100" dirty="0" smtClean="0">
                <a:latin typeface="Courier New" pitchFamily="49" charset="0"/>
              </a:rPr>
              <a:t>",</a:t>
            </a:r>
          </a:p>
          <a:p>
            <a:pPr>
              <a:buFontTx/>
              <a:buNone/>
            </a:pPr>
            <a:r>
              <a:rPr lang="en-US" sz="2100" dirty="0" smtClean="0">
                <a:latin typeface="Courier New" pitchFamily="49" charset="0"/>
              </a:rPr>
              <a:t>           success: </a:t>
            </a:r>
            <a:r>
              <a:rPr lang="en-US" sz="2100" dirty="0" err="1" smtClean="0">
                <a:latin typeface="Courier New" pitchFamily="49" charset="0"/>
              </a:rPr>
              <a:t>showNumberList</a:t>
            </a:r>
            <a:r>
              <a:rPr lang="en-US" sz="2100" dirty="0" smtClean="0">
                <a:latin typeface="Courier New" pitchFamily="49" charset="0"/>
              </a:rPr>
              <a:t> });</a:t>
            </a:r>
          </a:p>
          <a:p>
            <a:pPr>
              <a:buFontTx/>
              <a:buNone/>
            </a:pPr>
            <a:r>
              <a:rPr lang="en-US" sz="2100" dirty="0" smtClean="0">
                <a:latin typeface="Courier New" pitchFamily="49" charset="0"/>
              </a:rPr>
              <a:t>}</a:t>
            </a:r>
          </a:p>
          <a:p>
            <a:pPr>
              <a:buFontTx/>
              <a:buNone/>
            </a:pPr>
            <a:endParaRPr lang="en-US" sz="2100" dirty="0">
              <a:latin typeface="Courier New" pitchFamily="49" charset="0"/>
            </a:endParaRPr>
          </a:p>
          <a:p>
            <a:pPr>
              <a:buFontTx/>
              <a:buNone/>
            </a:pPr>
            <a:r>
              <a:rPr lang="en-US" sz="2100" dirty="0" smtClean="0">
                <a:latin typeface="Courier New" pitchFamily="49" charset="0"/>
              </a:rPr>
              <a:t>function </a:t>
            </a:r>
            <a:r>
              <a:rPr lang="en-US" sz="2100" dirty="0" err="1" smtClean="0">
                <a:latin typeface="Courier New" pitchFamily="49" charset="0"/>
              </a:rPr>
              <a:t>showNumberList</a:t>
            </a:r>
            <a:r>
              <a:rPr lang="en-US" sz="2100" dirty="0" smtClean="0">
                <a:latin typeface="Courier New" pitchFamily="49" charset="0"/>
              </a:rPr>
              <a:t>(</a:t>
            </a:r>
            <a:r>
              <a:rPr lang="en-US" sz="2100" dirty="0" err="1" smtClean="0">
                <a:latin typeface="Courier New" pitchFamily="49" charset="0"/>
              </a:rPr>
              <a:t>jsonData</a:t>
            </a:r>
            <a:r>
              <a:rPr lang="en-US" sz="2100" dirty="0" smtClean="0">
                <a:latin typeface="Courier New" pitchFamily="49" charset="0"/>
              </a:rPr>
              <a:t>) {</a:t>
            </a:r>
          </a:p>
          <a:p>
            <a:pPr>
              <a:buFontTx/>
              <a:buNone/>
            </a:pPr>
            <a:r>
              <a:rPr lang="en-US" sz="2100" dirty="0" smtClean="0">
                <a:latin typeface="Courier New" pitchFamily="49" charset="0"/>
              </a:rPr>
              <a:t>  var list = </a:t>
            </a:r>
            <a:r>
              <a:rPr lang="en-US" sz="2100" dirty="0" err="1" smtClean="0">
                <a:latin typeface="Courier New" pitchFamily="49" charset="0"/>
              </a:rPr>
              <a:t>makeList</a:t>
            </a:r>
            <a:r>
              <a:rPr lang="en-US" sz="2100" dirty="0" smtClean="0">
                <a:latin typeface="Courier New" pitchFamily="49" charset="0"/>
              </a:rPr>
              <a:t>(</a:t>
            </a:r>
            <a:r>
              <a:rPr lang="en-US" sz="2100" dirty="0" err="1" smtClean="0">
                <a:solidFill>
                  <a:srgbClr val="FF0000"/>
                </a:solidFill>
                <a:latin typeface="Courier New" pitchFamily="49" charset="0"/>
              </a:rPr>
              <a:t>jsonData.fg</a:t>
            </a:r>
            <a:r>
              <a:rPr lang="en-US" sz="2100" dirty="0" smtClean="0">
                <a:latin typeface="Courier New" pitchFamily="49" charset="0"/>
              </a:rPr>
              <a:t>, </a:t>
            </a:r>
            <a:r>
              <a:rPr lang="en-US" sz="2100" dirty="0" smtClean="0">
                <a:solidFill>
                  <a:srgbClr val="FF0000"/>
                </a:solidFill>
                <a:latin typeface="Courier New" pitchFamily="49" charset="0"/>
              </a:rPr>
              <a:t>jsonData.bg</a:t>
            </a:r>
            <a:r>
              <a:rPr lang="en-US" sz="2100" dirty="0" smtClean="0">
                <a:latin typeface="Courier New" pitchFamily="49" charset="0"/>
              </a:rPr>
              <a:t>, </a:t>
            </a:r>
          </a:p>
          <a:p>
            <a:pPr>
              <a:buFontTx/>
              <a:buNone/>
            </a:pPr>
            <a:r>
              <a:rPr lang="en-US" sz="2100" dirty="0" smtClean="0">
                <a:latin typeface="Courier New" pitchFamily="49" charset="0"/>
              </a:rPr>
              <a:t>                      </a:t>
            </a:r>
            <a:r>
              <a:rPr lang="en-US" sz="2100" dirty="0" err="1" smtClean="0">
                <a:solidFill>
                  <a:srgbClr val="FF0000"/>
                </a:solidFill>
                <a:latin typeface="Courier New" pitchFamily="49" charset="0"/>
              </a:rPr>
              <a:t>jsonData.fontSize</a:t>
            </a:r>
            <a:r>
              <a:rPr lang="en-US" sz="2100" dirty="0" smtClean="0">
                <a:latin typeface="Courier New" pitchFamily="49" charset="0"/>
              </a:rPr>
              <a:t>, </a:t>
            </a:r>
          </a:p>
          <a:p>
            <a:pPr>
              <a:buFontTx/>
              <a:buNone/>
            </a:pPr>
            <a:r>
              <a:rPr lang="en-US" sz="2100" dirty="0" smtClean="0">
                <a:latin typeface="Courier New" pitchFamily="49" charset="0"/>
              </a:rPr>
              <a:t>                      </a:t>
            </a:r>
            <a:r>
              <a:rPr lang="en-US" sz="2100" dirty="0" err="1" smtClean="0">
                <a:solidFill>
                  <a:srgbClr val="FF0000"/>
                </a:solidFill>
                <a:latin typeface="Courier New" pitchFamily="49" charset="0"/>
              </a:rPr>
              <a:t>jsonData.numbers</a:t>
            </a:r>
            <a:r>
              <a:rPr lang="en-US" sz="2100" dirty="0" smtClean="0">
                <a:latin typeface="Courier New" pitchFamily="49" charset="0"/>
              </a:rPr>
              <a:t>);</a:t>
            </a:r>
          </a:p>
          <a:p>
            <a:pPr>
              <a:buFontTx/>
              <a:buNone/>
            </a:pPr>
            <a:r>
              <a:rPr lang="en-US" sz="2100" dirty="0" smtClean="0">
                <a:latin typeface="Courier New" pitchFamily="49" charset="0"/>
              </a:rPr>
              <a:t>  $("#result3").html(list);</a:t>
            </a:r>
          </a:p>
          <a:p>
            <a:pPr>
              <a:buFontTx/>
              <a:buNone/>
            </a:pPr>
            <a:r>
              <a:rPr lang="en-US" sz="2100" dirty="0" smtClean="0">
                <a:latin typeface="Courier New" pitchFamily="49" charset="0"/>
              </a:rPr>
              <a:t>}</a:t>
            </a:r>
            <a:endParaRPr lang="en-US" sz="2100" dirty="0">
              <a:latin typeface="Courier New" pitchFamily="49" charset="0"/>
            </a:endParaRPr>
          </a:p>
        </p:txBody>
      </p:sp>
      <p:sp>
        <p:nvSpPr>
          <p:cNvPr id="11" name="Slide Number Placeholder 3"/>
          <p:cNvSpPr>
            <a:spLocks noGrp="1"/>
          </p:cNvSpPr>
          <p:nvPr>
            <p:ph type="sldNum" sz="quarter" idx="10"/>
          </p:nvPr>
        </p:nvSpPr>
        <p:spPr/>
        <p:txBody>
          <a:bodyPr/>
          <a:lstStyle/>
          <a:p>
            <a:fld id="{D6A646E7-FB76-4FC6-A85A-BE782135D9A8}" type="slidenum">
              <a:rPr lang="en-US" altLang="en-US"/>
              <a:pPr/>
              <a:t>59</a:t>
            </a:fld>
            <a:endParaRPr lang="en-US" altLang="en-US">
              <a:solidFill>
                <a:schemeClr val="accent2"/>
              </a:solidFill>
            </a:endParaRPr>
          </a:p>
        </p:txBody>
      </p:sp>
      <p:sp>
        <p:nvSpPr>
          <p:cNvPr id="1894404" name="Text Box 4"/>
          <p:cNvSpPr txBox="1">
            <a:spLocks noChangeArrowheads="1"/>
          </p:cNvSpPr>
          <p:nvPr/>
        </p:nvSpPr>
        <p:spPr bwMode="ltGray">
          <a:xfrm>
            <a:off x="6705600" y="4164012"/>
            <a:ext cx="687388" cy="304800"/>
          </a:xfrm>
          <a:prstGeom prst="rect">
            <a:avLst/>
          </a:prstGeom>
          <a:noFill/>
          <a:ln w="9525">
            <a:noFill/>
            <a:miter lim="800000"/>
            <a:headEnd/>
            <a:tailEnd/>
          </a:ln>
          <a:effectLst/>
        </p:spPr>
        <p:txBody>
          <a:bodyPr wrap="none">
            <a:spAutoFit/>
          </a:bodyPr>
          <a:lstStyle/>
          <a:p>
            <a:r>
              <a:rPr lang="en-US" sz="1400" b="1" dirty="0">
                <a:solidFill>
                  <a:srgbClr val="0000FF"/>
                </a:solidFill>
                <a:latin typeface="Arial Narrow" pitchFamily="34" charset="0"/>
              </a:rPr>
              <a:t>Strings</a:t>
            </a:r>
          </a:p>
        </p:txBody>
      </p:sp>
      <p:sp>
        <p:nvSpPr>
          <p:cNvPr id="1894405" name="Line 5"/>
          <p:cNvSpPr>
            <a:spLocks noChangeShapeType="1"/>
          </p:cNvSpPr>
          <p:nvPr/>
        </p:nvSpPr>
        <p:spPr bwMode="ltGray">
          <a:xfrm flipH="1">
            <a:off x="5943600" y="4468812"/>
            <a:ext cx="1143000" cy="762000"/>
          </a:xfrm>
          <a:prstGeom prst="line">
            <a:avLst/>
          </a:prstGeom>
          <a:noFill/>
          <a:ln w="9525">
            <a:solidFill>
              <a:srgbClr val="0000FF"/>
            </a:solidFill>
            <a:round/>
            <a:headEnd/>
            <a:tailEnd type="triangle" w="med" len="med"/>
          </a:ln>
          <a:effectLst/>
        </p:spPr>
        <p:txBody>
          <a:bodyPr wrap="square">
            <a:spAutoFit/>
          </a:bodyPr>
          <a:lstStyle/>
          <a:p>
            <a:endParaRPr lang="en-US"/>
          </a:p>
        </p:txBody>
      </p:sp>
      <p:sp>
        <p:nvSpPr>
          <p:cNvPr id="1894406" name="Line 6"/>
          <p:cNvSpPr>
            <a:spLocks noChangeShapeType="1"/>
          </p:cNvSpPr>
          <p:nvPr/>
        </p:nvSpPr>
        <p:spPr bwMode="ltGray">
          <a:xfrm>
            <a:off x="7086600" y="4468812"/>
            <a:ext cx="685800" cy="685800"/>
          </a:xfrm>
          <a:prstGeom prst="line">
            <a:avLst/>
          </a:prstGeom>
          <a:noFill/>
          <a:ln w="9525">
            <a:solidFill>
              <a:srgbClr val="0000FF"/>
            </a:solidFill>
            <a:round/>
            <a:headEnd/>
            <a:tailEnd type="triangle" w="med" len="med"/>
          </a:ln>
          <a:effectLst/>
        </p:spPr>
        <p:txBody>
          <a:bodyPr wrap="square">
            <a:spAutoFit/>
          </a:bodyPr>
          <a:lstStyle/>
          <a:p>
            <a:endParaRPr lang="en-US"/>
          </a:p>
        </p:txBody>
      </p:sp>
      <p:sp>
        <p:nvSpPr>
          <p:cNvPr id="1894407" name="Text Box 7"/>
          <p:cNvSpPr txBox="1">
            <a:spLocks noChangeArrowheads="1"/>
          </p:cNvSpPr>
          <p:nvPr/>
        </p:nvSpPr>
        <p:spPr bwMode="ltGray">
          <a:xfrm>
            <a:off x="7772400" y="6172200"/>
            <a:ext cx="365806" cy="307777"/>
          </a:xfrm>
          <a:prstGeom prst="rect">
            <a:avLst/>
          </a:prstGeom>
          <a:noFill/>
          <a:ln w="9525">
            <a:noFill/>
            <a:miter lim="800000"/>
            <a:headEnd/>
            <a:tailEnd/>
          </a:ln>
          <a:effectLst/>
        </p:spPr>
        <p:txBody>
          <a:bodyPr wrap="none">
            <a:spAutoFit/>
          </a:bodyPr>
          <a:lstStyle/>
          <a:p>
            <a:r>
              <a:rPr lang="en-US" sz="1400" b="1" dirty="0" err="1" smtClean="0">
                <a:solidFill>
                  <a:srgbClr val="0000FF"/>
                </a:solidFill>
                <a:latin typeface="Arial Narrow" pitchFamily="34" charset="0"/>
              </a:rPr>
              <a:t>int</a:t>
            </a:r>
            <a:endParaRPr lang="en-US" sz="1400" b="1" dirty="0">
              <a:solidFill>
                <a:srgbClr val="0000FF"/>
              </a:solidFill>
              <a:latin typeface="Arial Narrow" pitchFamily="34" charset="0"/>
            </a:endParaRPr>
          </a:p>
        </p:txBody>
      </p:sp>
      <p:sp>
        <p:nvSpPr>
          <p:cNvPr id="1894408" name="Line 8"/>
          <p:cNvSpPr>
            <a:spLocks noChangeShapeType="1"/>
          </p:cNvSpPr>
          <p:nvPr/>
        </p:nvSpPr>
        <p:spPr bwMode="ltGray">
          <a:xfrm flipH="1" flipV="1">
            <a:off x="6934200" y="5715000"/>
            <a:ext cx="838200" cy="533400"/>
          </a:xfrm>
          <a:prstGeom prst="line">
            <a:avLst/>
          </a:prstGeom>
          <a:noFill/>
          <a:ln w="9525">
            <a:solidFill>
              <a:srgbClr val="0000FF"/>
            </a:solidFill>
            <a:round/>
            <a:headEnd/>
            <a:tailEnd type="triangle" w="med" len="med"/>
          </a:ln>
          <a:effectLst/>
        </p:spPr>
        <p:txBody>
          <a:bodyPr wrap="square">
            <a:spAutoFit/>
          </a:bodyPr>
          <a:lstStyle/>
          <a:p>
            <a:endParaRPr lang="en-US"/>
          </a:p>
        </p:txBody>
      </p:sp>
      <p:sp>
        <p:nvSpPr>
          <p:cNvPr id="1894409" name="Text Box 9"/>
          <p:cNvSpPr txBox="1">
            <a:spLocks noChangeArrowheads="1"/>
          </p:cNvSpPr>
          <p:nvPr/>
        </p:nvSpPr>
        <p:spPr bwMode="ltGray">
          <a:xfrm>
            <a:off x="6400800" y="6400800"/>
            <a:ext cx="1344613" cy="304800"/>
          </a:xfrm>
          <a:prstGeom prst="rect">
            <a:avLst/>
          </a:prstGeom>
          <a:noFill/>
          <a:ln w="9525">
            <a:noFill/>
            <a:miter lim="800000"/>
            <a:headEnd/>
            <a:tailEnd/>
          </a:ln>
          <a:effectLst/>
        </p:spPr>
        <p:txBody>
          <a:bodyPr wrap="none">
            <a:spAutoFit/>
          </a:bodyPr>
          <a:lstStyle/>
          <a:p>
            <a:r>
              <a:rPr lang="en-US" sz="1400" b="1">
                <a:solidFill>
                  <a:srgbClr val="0000FF"/>
                </a:solidFill>
                <a:latin typeface="Arial Narrow" pitchFamily="34" charset="0"/>
              </a:rPr>
              <a:t>Array of doubles</a:t>
            </a:r>
          </a:p>
        </p:txBody>
      </p:sp>
      <p:sp>
        <p:nvSpPr>
          <p:cNvPr id="1894410" name="Line 10"/>
          <p:cNvSpPr>
            <a:spLocks noChangeShapeType="1"/>
          </p:cNvSpPr>
          <p:nvPr/>
        </p:nvSpPr>
        <p:spPr bwMode="ltGray">
          <a:xfrm flipH="1" flipV="1">
            <a:off x="6477000" y="6145212"/>
            <a:ext cx="533400" cy="304800"/>
          </a:xfrm>
          <a:prstGeom prst="line">
            <a:avLst/>
          </a:prstGeom>
          <a:noFill/>
          <a:ln w="9525">
            <a:solidFill>
              <a:srgbClr val="0000FF"/>
            </a:solidFill>
            <a:round/>
            <a:headEnd/>
            <a:tailEnd type="triangle" w="med" len="med"/>
          </a:ln>
          <a:effectLst/>
        </p:spPr>
        <p:txBody>
          <a:bodyPr wrap="square">
            <a:spAutoFit/>
          </a:bodyPr>
          <a:lstStyle/>
          <a:p>
            <a:endParaRPr lang="en-US"/>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Downloading and Installation</a:t>
            </a:r>
            <a:endParaRPr lang="en-US" dirty="0"/>
          </a:p>
        </p:txBody>
      </p:sp>
      <p:sp>
        <p:nvSpPr>
          <p:cNvPr id="3" name="Content Placeholder 2"/>
          <p:cNvSpPr>
            <a:spLocks noGrp="1"/>
          </p:cNvSpPr>
          <p:nvPr>
            <p:ph idx="1"/>
          </p:nvPr>
        </p:nvSpPr>
        <p:spPr/>
        <p:txBody>
          <a:bodyPr/>
          <a:lstStyle/>
          <a:p>
            <a:r>
              <a:rPr lang="en-US" dirty="0" smtClean="0"/>
              <a:t>Download</a:t>
            </a:r>
          </a:p>
          <a:p>
            <a:pPr lvl="1"/>
            <a:r>
              <a:rPr lang="en-US" dirty="0" smtClean="0"/>
              <a:t>http://docs.jquery.com/Downloading_jQuery</a:t>
            </a:r>
          </a:p>
          <a:p>
            <a:pPr lvl="2"/>
            <a:r>
              <a:rPr lang="en-US" dirty="0" smtClean="0"/>
              <a:t>Download single minimized file (e.g., jquery-1.3.2.min.js)</a:t>
            </a:r>
          </a:p>
          <a:p>
            <a:pPr lvl="3"/>
            <a:r>
              <a:rPr lang="en-US" dirty="0" smtClean="0"/>
              <a:t>Recommend renaming to jquery.js to simplify later upgrades</a:t>
            </a:r>
          </a:p>
          <a:p>
            <a:r>
              <a:rPr lang="en-US" dirty="0" smtClean="0"/>
              <a:t>Online API and tutorials</a:t>
            </a:r>
          </a:p>
          <a:p>
            <a:pPr lvl="1"/>
            <a:r>
              <a:rPr lang="en-US" dirty="0" smtClean="0"/>
              <a:t>http://docs.jquery.com/</a:t>
            </a:r>
          </a:p>
          <a:p>
            <a:pPr>
              <a:lnSpc>
                <a:spcPct val="80000"/>
              </a:lnSpc>
            </a:pPr>
            <a:r>
              <a:rPr lang="en-US" dirty="0" smtClean="0"/>
              <a:t>Browser Compatibility</a:t>
            </a:r>
          </a:p>
          <a:p>
            <a:pPr lvl="1">
              <a:lnSpc>
                <a:spcPct val="80000"/>
              </a:lnSpc>
            </a:pPr>
            <a:r>
              <a:rPr lang="en-US" dirty="0" smtClean="0"/>
              <a:t>Firefox: 2 or later (vs. 1.5 or later for Prototype)</a:t>
            </a:r>
          </a:p>
          <a:p>
            <a:pPr lvl="1">
              <a:lnSpc>
                <a:spcPct val="80000"/>
              </a:lnSpc>
            </a:pPr>
            <a:r>
              <a:rPr lang="en-US" dirty="0" smtClean="0"/>
              <a:t>Internet Explorer: 6.0 or later (does not work in IE 5.5)</a:t>
            </a:r>
          </a:p>
          <a:p>
            <a:pPr lvl="1">
              <a:lnSpc>
                <a:spcPct val="80000"/>
              </a:lnSpc>
            </a:pPr>
            <a:r>
              <a:rPr lang="en-US" dirty="0" smtClean="0"/>
              <a:t>Safari: 3.0 or later (vs. 2.0 or later for Prototype)</a:t>
            </a:r>
          </a:p>
          <a:p>
            <a:pPr lvl="1">
              <a:lnSpc>
                <a:spcPct val="80000"/>
              </a:lnSpc>
            </a:pPr>
            <a:r>
              <a:rPr lang="en-US" dirty="0" smtClean="0"/>
              <a:t>Opera: 9.0 or later (vs. 9.25 or later for Prototype)</a:t>
            </a:r>
          </a:p>
          <a:p>
            <a:pPr lvl="1">
              <a:lnSpc>
                <a:spcPct val="80000"/>
              </a:lnSpc>
            </a:pPr>
            <a:r>
              <a:rPr lang="en-US" dirty="0" smtClean="0"/>
              <a:t>Chrome: 1.0 or later</a:t>
            </a:r>
          </a:p>
          <a:p>
            <a:pPr lvl="1">
              <a:lnSpc>
                <a:spcPct val="80000"/>
              </a:lnSpc>
            </a:pPr>
            <a:r>
              <a:rPr lang="en-US" dirty="0" smtClean="0"/>
              <a:t>To check, run the test suite at http://jquery.com/test/</a:t>
            </a:r>
            <a:endParaRPr lang="en-US" dirty="0"/>
          </a:p>
        </p:txBody>
      </p:sp>
      <p:sp>
        <p:nvSpPr>
          <p:cNvPr id="4" name="Slide Number Placeholder 3"/>
          <p:cNvSpPr>
            <a:spLocks noGrp="1"/>
          </p:cNvSpPr>
          <p:nvPr>
            <p:ph type="sldNum" sz="quarter" idx="10"/>
          </p:nvPr>
        </p:nvSpPr>
        <p:spPr/>
        <p:txBody>
          <a:bodyPr/>
          <a:lstStyle/>
          <a:p>
            <a:fld id="{15A07B82-CC66-462C-8A50-3A29B43DABFB}" type="slidenum">
              <a:rPr lang="en-US" altLang="en-US" smtClean="0"/>
              <a:pPr/>
              <a:t>6</a:t>
            </a:fld>
            <a:endParaRPr lang="en-US" altLang="en-US">
              <a:solidFill>
                <a:schemeClr val="accent2"/>
              </a:solidFill>
            </a:endParaRPr>
          </a:p>
        </p:txBody>
      </p:sp>
    </p:spTree>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95426" name="Rectangle 2"/>
          <p:cNvSpPr>
            <a:spLocks noGrp="1" noChangeArrowheads="1"/>
          </p:cNvSpPr>
          <p:nvPr>
            <p:ph type="title"/>
          </p:nvPr>
        </p:nvSpPr>
        <p:spPr/>
        <p:txBody>
          <a:bodyPr/>
          <a:lstStyle/>
          <a:p>
            <a:r>
              <a:rPr lang="en-US" sz="3800" dirty="0" smtClean="0"/>
              <a:t>JSON </a:t>
            </a:r>
            <a:r>
              <a:rPr lang="en-US" sz="3800" dirty="0"/>
              <a:t>Example Code: Auxiliary JavaScript</a:t>
            </a:r>
          </a:p>
        </p:txBody>
      </p:sp>
      <p:sp>
        <p:nvSpPr>
          <p:cNvPr id="1895427" name="Rectangle 3"/>
          <p:cNvSpPr>
            <a:spLocks noGrp="1" noChangeArrowheads="1"/>
          </p:cNvSpPr>
          <p:nvPr>
            <p:ph idx="1"/>
          </p:nvPr>
        </p:nvSpPr>
        <p:spPr/>
        <p:txBody>
          <a:bodyPr/>
          <a:lstStyle/>
          <a:p>
            <a:pPr>
              <a:buFontTx/>
              <a:buNone/>
            </a:pPr>
            <a:r>
              <a:rPr lang="en-US" sz="2100">
                <a:latin typeface="Courier New" pitchFamily="49" charset="0"/>
              </a:rPr>
              <a:t>function makeList(fg, bg, fontSize, nums) {</a:t>
            </a:r>
          </a:p>
          <a:p>
            <a:pPr>
              <a:buFontTx/>
              <a:buNone/>
            </a:pPr>
            <a:r>
              <a:rPr lang="en-US" sz="2100">
                <a:latin typeface="Courier New" pitchFamily="49" charset="0"/>
              </a:rPr>
              <a:t>  return(</a:t>
            </a:r>
          </a:p>
          <a:p>
            <a:pPr>
              <a:buFontTx/>
              <a:buNone/>
            </a:pPr>
            <a:r>
              <a:rPr lang="en-US" sz="2100">
                <a:latin typeface="Courier New" pitchFamily="49" charset="0"/>
              </a:rPr>
              <a:t>    listStartTags(fg, bg, fontSize) +</a:t>
            </a:r>
          </a:p>
          <a:p>
            <a:pPr>
              <a:buFontTx/>
              <a:buNone/>
            </a:pPr>
            <a:r>
              <a:rPr lang="en-US" sz="2100">
                <a:latin typeface="Courier New" pitchFamily="49" charset="0"/>
              </a:rPr>
              <a:t>    listItems(nums) +</a:t>
            </a:r>
          </a:p>
          <a:p>
            <a:pPr>
              <a:buFontTx/>
              <a:buNone/>
            </a:pPr>
            <a:r>
              <a:rPr lang="en-US" sz="2100">
                <a:latin typeface="Courier New" pitchFamily="49" charset="0"/>
              </a:rPr>
              <a:t>    listEndTags());</a:t>
            </a:r>
          </a:p>
          <a:p>
            <a:pPr>
              <a:buFontTx/>
              <a:buNone/>
            </a:pPr>
            <a:r>
              <a:rPr lang="en-US" sz="2100">
                <a:latin typeface="Courier New" pitchFamily="49" charset="0"/>
              </a:rPr>
              <a:t>} </a:t>
            </a:r>
          </a:p>
          <a:p>
            <a:pPr>
              <a:buFontTx/>
              <a:buNone/>
            </a:pPr>
            <a:endParaRPr lang="en-US" sz="2100">
              <a:latin typeface="Courier New" pitchFamily="49" charset="0"/>
            </a:endParaRPr>
          </a:p>
          <a:p>
            <a:pPr>
              <a:buFontTx/>
              <a:buNone/>
            </a:pPr>
            <a:r>
              <a:rPr lang="en-US" sz="2100">
                <a:latin typeface="Courier New" pitchFamily="49" charset="0"/>
              </a:rPr>
              <a:t>function listStartTags(fg, bg, fontSize) {</a:t>
            </a:r>
          </a:p>
          <a:p>
            <a:pPr>
              <a:buFontTx/>
              <a:buNone/>
            </a:pPr>
            <a:r>
              <a:rPr lang="en-US" sz="2100">
                <a:latin typeface="Courier New" pitchFamily="49" charset="0"/>
              </a:rPr>
              <a:t>  return(</a:t>
            </a:r>
          </a:p>
          <a:p>
            <a:pPr>
              <a:buFontTx/>
              <a:buNone/>
            </a:pPr>
            <a:r>
              <a:rPr lang="en-US" sz="2100">
                <a:latin typeface="Courier New" pitchFamily="49" charset="0"/>
              </a:rPr>
              <a:t>    "&lt;div style='color:" + fg + "; " +</a:t>
            </a:r>
          </a:p>
          <a:p>
            <a:pPr>
              <a:buFontTx/>
              <a:buNone/>
            </a:pPr>
            <a:r>
              <a:rPr lang="en-US" sz="2100">
                <a:latin typeface="Courier New" pitchFamily="49" charset="0"/>
              </a:rPr>
              <a:t>                "background-color:" + bg + "; " +</a:t>
            </a:r>
          </a:p>
          <a:p>
            <a:pPr>
              <a:buFontTx/>
              <a:buNone/>
            </a:pPr>
            <a:r>
              <a:rPr lang="en-US" sz="2100">
                <a:latin typeface="Courier New" pitchFamily="49" charset="0"/>
              </a:rPr>
              <a:t>                "font-size:" + fontSize + "px'&gt;\n" +</a:t>
            </a:r>
          </a:p>
          <a:p>
            <a:pPr>
              <a:buFontTx/>
              <a:buNone/>
            </a:pPr>
            <a:r>
              <a:rPr lang="en-US" sz="2100">
                <a:latin typeface="Courier New" pitchFamily="49" charset="0"/>
              </a:rPr>
              <a:t>    "&lt;ul&gt;\n");</a:t>
            </a:r>
          </a:p>
          <a:p>
            <a:pPr>
              <a:buFontTx/>
              <a:buNone/>
            </a:pPr>
            <a:r>
              <a:rPr lang="en-US" sz="2100">
                <a:latin typeface="Courier New" pitchFamily="49" charset="0"/>
              </a:rPr>
              <a:t>}</a:t>
            </a:r>
          </a:p>
        </p:txBody>
      </p:sp>
      <p:sp>
        <p:nvSpPr>
          <p:cNvPr id="4" name="Slide Number Placeholder 3"/>
          <p:cNvSpPr>
            <a:spLocks noGrp="1"/>
          </p:cNvSpPr>
          <p:nvPr>
            <p:ph type="sldNum" sz="quarter" idx="10"/>
          </p:nvPr>
        </p:nvSpPr>
        <p:spPr/>
        <p:txBody>
          <a:bodyPr/>
          <a:lstStyle/>
          <a:p>
            <a:fld id="{A026F533-BCB5-4CC4-9576-57E7D3B9729C}" type="slidenum">
              <a:rPr lang="en-US" altLang="en-US"/>
              <a:pPr/>
              <a:t>60</a:t>
            </a:fld>
            <a:endParaRPr lang="en-US" altLang="en-US">
              <a:solidFill>
                <a:schemeClr val="accent2"/>
              </a:solidFill>
            </a:endParaRPr>
          </a:p>
        </p:txBody>
      </p:sp>
    </p:spTree>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96450" name="Rectangle 2"/>
          <p:cNvSpPr>
            <a:spLocks noGrp="1" noChangeArrowheads="1"/>
          </p:cNvSpPr>
          <p:nvPr>
            <p:ph type="title"/>
          </p:nvPr>
        </p:nvSpPr>
        <p:spPr/>
        <p:txBody>
          <a:bodyPr/>
          <a:lstStyle/>
          <a:p>
            <a:r>
              <a:rPr lang="en-US" sz="3800" dirty="0" smtClean="0"/>
              <a:t>JSON </a:t>
            </a:r>
            <a:r>
              <a:rPr lang="en-US" sz="3800" dirty="0"/>
              <a:t>Example Code: Auxiliary JavaScript (Continued)</a:t>
            </a:r>
          </a:p>
        </p:txBody>
      </p:sp>
      <p:sp>
        <p:nvSpPr>
          <p:cNvPr id="1896451" name="Rectangle 3"/>
          <p:cNvSpPr>
            <a:spLocks noGrp="1" noChangeArrowheads="1"/>
          </p:cNvSpPr>
          <p:nvPr>
            <p:ph idx="1"/>
          </p:nvPr>
        </p:nvSpPr>
        <p:spPr/>
        <p:txBody>
          <a:bodyPr/>
          <a:lstStyle/>
          <a:p>
            <a:pPr>
              <a:buFontTx/>
              <a:buNone/>
            </a:pPr>
            <a:r>
              <a:rPr lang="en-US" sz="2100">
                <a:latin typeface="Courier New" pitchFamily="49" charset="0"/>
              </a:rPr>
              <a:t>function listItems(items) {</a:t>
            </a:r>
          </a:p>
          <a:p>
            <a:pPr>
              <a:buFontTx/>
              <a:buNone/>
            </a:pPr>
            <a:r>
              <a:rPr lang="en-US" sz="2100">
                <a:latin typeface="Courier New" pitchFamily="49" charset="0"/>
              </a:rPr>
              <a:t>  var result = "";</a:t>
            </a:r>
          </a:p>
          <a:p>
            <a:pPr>
              <a:buFontTx/>
              <a:buNone/>
            </a:pPr>
            <a:r>
              <a:rPr lang="en-US" sz="2100">
                <a:latin typeface="Courier New" pitchFamily="49" charset="0"/>
              </a:rPr>
              <a:t>  for(var i=0; i&lt;items.length; i++) {</a:t>
            </a:r>
          </a:p>
          <a:p>
            <a:pPr>
              <a:buFontTx/>
              <a:buNone/>
            </a:pPr>
            <a:r>
              <a:rPr lang="en-US" sz="2100">
                <a:latin typeface="Courier New" pitchFamily="49" charset="0"/>
              </a:rPr>
              <a:t>    result = result + "&lt;li&gt;" + items[i] + "&lt;/li&gt;\n";</a:t>
            </a:r>
          </a:p>
          <a:p>
            <a:pPr>
              <a:buFontTx/>
              <a:buNone/>
            </a:pPr>
            <a:r>
              <a:rPr lang="en-US" sz="2100">
                <a:latin typeface="Courier New" pitchFamily="49" charset="0"/>
              </a:rPr>
              <a:t>  }</a:t>
            </a:r>
          </a:p>
          <a:p>
            <a:pPr>
              <a:buFontTx/>
              <a:buNone/>
            </a:pPr>
            <a:r>
              <a:rPr lang="en-US" sz="2100">
                <a:latin typeface="Courier New" pitchFamily="49" charset="0"/>
              </a:rPr>
              <a:t>  return(result);</a:t>
            </a:r>
          </a:p>
          <a:p>
            <a:pPr>
              <a:buFontTx/>
              <a:buNone/>
            </a:pPr>
            <a:r>
              <a:rPr lang="en-US" sz="2100">
                <a:latin typeface="Courier New" pitchFamily="49" charset="0"/>
              </a:rPr>
              <a:t>}</a:t>
            </a:r>
          </a:p>
          <a:p>
            <a:pPr>
              <a:buFontTx/>
              <a:buNone/>
            </a:pPr>
            <a:endParaRPr lang="en-US" sz="2100">
              <a:latin typeface="Courier New" pitchFamily="49" charset="0"/>
            </a:endParaRPr>
          </a:p>
          <a:p>
            <a:pPr>
              <a:buFontTx/>
              <a:buNone/>
            </a:pPr>
            <a:r>
              <a:rPr lang="en-US" sz="2100">
                <a:latin typeface="Courier New" pitchFamily="49" charset="0"/>
              </a:rPr>
              <a:t>function listEndTags() {</a:t>
            </a:r>
          </a:p>
          <a:p>
            <a:pPr>
              <a:buFontTx/>
              <a:buNone/>
            </a:pPr>
            <a:r>
              <a:rPr lang="en-US" sz="2100">
                <a:latin typeface="Courier New" pitchFamily="49" charset="0"/>
              </a:rPr>
              <a:t>  return("&lt;/ul&gt;&lt;/div&gt;");</a:t>
            </a:r>
          </a:p>
          <a:p>
            <a:pPr>
              <a:buFontTx/>
              <a:buNone/>
            </a:pPr>
            <a:r>
              <a:rPr lang="en-US" sz="2100">
                <a:latin typeface="Courier New" pitchFamily="49" charset="0"/>
              </a:rPr>
              <a:t>}</a:t>
            </a:r>
          </a:p>
        </p:txBody>
      </p:sp>
      <p:sp>
        <p:nvSpPr>
          <p:cNvPr id="4" name="Slide Number Placeholder 3"/>
          <p:cNvSpPr>
            <a:spLocks noGrp="1"/>
          </p:cNvSpPr>
          <p:nvPr>
            <p:ph type="sldNum" sz="quarter" idx="10"/>
          </p:nvPr>
        </p:nvSpPr>
        <p:spPr/>
        <p:txBody>
          <a:bodyPr/>
          <a:lstStyle/>
          <a:p>
            <a:fld id="{0CB2DFC0-659C-4AE2-825C-F23C380E0450}" type="slidenum">
              <a:rPr lang="en-US" altLang="en-US"/>
              <a:pPr/>
              <a:t>61</a:t>
            </a:fld>
            <a:endParaRPr lang="en-US" altLang="en-US">
              <a:solidFill>
                <a:schemeClr val="accent2"/>
              </a:solidFill>
            </a:endParaRPr>
          </a:p>
        </p:txBody>
      </p:sp>
    </p:spTree>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97474" name="Rectangle 2"/>
          <p:cNvSpPr>
            <a:spLocks noGrp="1" noChangeArrowheads="1"/>
          </p:cNvSpPr>
          <p:nvPr>
            <p:ph type="title"/>
          </p:nvPr>
        </p:nvSpPr>
        <p:spPr/>
        <p:txBody>
          <a:bodyPr/>
          <a:lstStyle/>
          <a:p>
            <a:r>
              <a:rPr lang="en-US" sz="3800" dirty="0" smtClean="0"/>
              <a:t>JSON </a:t>
            </a:r>
            <a:r>
              <a:rPr lang="en-US" sz="3800" dirty="0"/>
              <a:t>Example Code: HTML</a:t>
            </a:r>
          </a:p>
        </p:txBody>
      </p:sp>
      <p:sp>
        <p:nvSpPr>
          <p:cNvPr id="1897475" name="Rectangle 3"/>
          <p:cNvSpPr>
            <a:spLocks noGrp="1" noChangeArrowheads="1"/>
          </p:cNvSpPr>
          <p:nvPr>
            <p:ph idx="1"/>
          </p:nvPr>
        </p:nvSpPr>
        <p:spPr/>
        <p:txBody>
          <a:bodyPr/>
          <a:lstStyle/>
          <a:p>
            <a:pPr>
              <a:lnSpc>
                <a:spcPct val="100000"/>
              </a:lnSpc>
              <a:buFontTx/>
              <a:buNone/>
            </a:pPr>
            <a:r>
              <a:rPr lang="en-US" sz="2100" dirty="0" smtClean="0">
                <a:latin typeface="Courier New" pitchFamily="49" charset="0"/>
              </a:rPr>
              <a:t>&lt;fieldset&gt;</a:t>
            </a:r>
          </a:p>
          <a:p>
            <a:pPr>
              <a:lnSpc>
                <a:spcPct val="100000"/>
              </a:lnSpc>
              <a:buFontTx/>
              <a:buNone/>
            </a:pPr>
            <a:r>
              <a:rPr lang="en-US" sz="2100" dirty="0" smtClean="0">
                <a:latin typeface="Courier New" pitchFamily="49" charset="0"/>
              </a:rPr>
              <a:t>  &lt;legend&gt;$.</a:t>
            </a:r>
            <a:r>
              <a:rPr lang="en-US" sz="2100" dirty="0" err="1" smtClean="0">
                <a:latin typeface="Courier New" pitchFamily="49" charset="0"/>
              </a:rPr>
              <a:t>ajax</a:t>
            </a:r>
            <a:r>
              <a:rPr lang="en-US" sz="2100" dirty="0" smtClean="0">
                <a:latin typeface="Courier New" pitchFamily="49" charset="0"/>
              </a:rPr>
              <a:t>: Treating Response as JSON&lt;/legend&gt;</a:t>
            </a:r>
          </a:p>
          <a:p>
            <a:pPr>
              <a:lnSpc>
                <a:spcPct val="100000"/>
              </a:lnSpc>
              <a:buFontTx/>
              <a:buNone/>
            </a:pPr>
            <a:r>
              <a:rPr lang="en-US" sz="2100" dirty="0" smtClean="0">
                <a:latin typeface="Courier New" pitchFamily="49" charset="0"/>
              </a:rPr>
              <a:t>  &lt;form action="#"&gt;</a:t>
            </a:r>
          </a:p>
          <a:p>
            <a:pPr>
              <a:lnSpc>
                <a:spcPct val="100000"/>
              </a:lnSpc>
              <a:buFontTx/>
              <a:buNone/>
            </a:pPr>
            <a:r>
              <a:rPr lang="en-US" sz="2100" dirty="0" smtClean="0">
                <a:latin typeface="Courier New" pitchFamily="49" charset="0"/>
              </a:rPr>
              <a:t>    &lt;input type="button" value="Show </a:t>
            </a:r>
            <a:r>
              <a:rPr lang="en-US" sz="2100" dirty="0" err="1" smtClean="0">
                <a:latin typeface="Courier New" pitchFamily="49" charset="0"/>
              </a:rPr>
              <a:t>Nums</a:t>
            </a:r>
            <a:r>
              <a:rPr lang="en-US" sz="2100" dirty="0" smtClean="0">
                <a:latin typeface="Courier New" pitchFamily="49" charset="0"/>
              </a:rPr>
              <a:t>"</a:t>
            </a:r>
          </a:p>
          <a:p>
            <a:pPr>
              <a:lnSpc>
                <a:spcPct val="100000"/>
              </a:lnSpc>
              <a:buFontTx/>
              <a:buNone/>
            </a:pPr>
            <a:r>
              <a:rPr lang="en-US" sz="2100" dirty="0" smtClean="0">
                <a:latin typeface="Courier New" pitchFamily="49" charset="0"/>
              </a:rPr>
              <a:t>           id='</a:t>
            </a:r>
            <a:r>
              <a:rPr lang="en-US" sz="2100" dirty="0" err="1" smtClean="0">
                <a:latin typeface="Courier New" pitchFamily="49" charset="0"/>
              </a:rPr>
              <a:t>nums</a:t>
            </a:r>
            <a:r>
              <a:rPr lang="en-US" sz="2100" dirty="0" smtClean="0">
                <a:latin typeface="Courier New" pitchFamily="49" charset="0"/>
              </a:rPr>
              <a:t>-button'/&gt;</a:t>
            </a:r>
          </a:p>
          <a:p>
            <a:pPr>
              <a:lnSpc>
                <a:spcPct val="100000"/>
              </a:lnSpc>
              <a:buFontTx/>
              <a:buNone/>
            </a:pPr>
            <a:r>
              <a:rPr lang="en-US" sz="2100" dirty="0" smtClean="0">
                <a:latin typeface="Courier New" pitchFamily="49" charset="0"/>
              </a:rPr>
              <a:t>    &lt;div id="result3"&gt;&lt;/div&gt;</a:t>
            </a:r>
          </a:p>
          <a:p>
            <a:pPr>
              <a:lnSpc>
                <a:spcPct val="100000"/>
              </a:lnSpc>
              <a:buFontTx/>
              <a:buNone/>
            </a:pPr>
            <a:r>
              <a:rPr lang="en-US" sz="2100" dirty="0" smtClean="0">
                <a:latin typeface="Courier New" pitchFamily="49" charset="0"/>
              </a:rPr>
              <a:t>  &lt;/form&gt;</a:t>
            </a:r>
          </a:p>
          <a:p>
            <a:pPr>
              <a:lnSpc>
                <a:spcPct val="100000"/>
              </a:lnSpc>
              <a:buFontTx/>
              <a:buNone/>
            </a:pPr>
            <a:r>
              <a:rPr lang="en-US" sz="2100" dirty="0" smtClean="0">
                <a:latin typeface="Courier New" pitchFamily="49" charset="0"/>
              </a:rPr>
              <a:t>&lt;/fieldset&gt;</a:t>
            </a:r>
            <a:endParaRPr lang="en-US" sz="2100" dirty="0">
              <a:latin typeface="Courier New" pitchFamily="49" charset="0"/>
            </a:endParaRPr>
          </a:p>
        </p:txBody>
      </p:sp>
      <p:sp>
        <p:nvSpPr>
          <p:cNvPr id="4" name="Slide Number Placeholder 3"/>
          <p:cNvSpPr>
            <a:spLocks noGrp="1"/>
          </p:cNvSpPr>
          <p:nvPr>
            <p:ph type="sldNum" sz="quarter" idx="10"/>
          </p:nvPr>
        </p:nvSpPr>
        <p:spPr/>
        <p:txBody>
          <a:bodyPr/>
          <a:lstStyle/>
          <a:p>
            <a:fld id="{A8F5313A-AFB1-4C65-8F17-A884B7F50AE9}" type="slidenum">
              <a:rPr lang="en-US" altLang="en-US"/>
              <a:pPr/>
              <a:t>62</a:t>
            </a:fld>
            <a:endParaRPr lang="en-US" altLang="en-US">
              <a:solidFill>
                <a:schemeClr val="accent2"/>
              </a:solidFill>
            </a:endParaRPr>
          </a:p>
        </p:txBody>
      </p:sp>
    </p:spTree>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98498" name="Rectangle 2"/>
          <p:cNvSpPr>
            <a:spLocks noGrp="1" noChangeArrowheads="1"/>
          </p:cNvSpPr>
          <p:nvPr>
            <p:ph type="title"/>
          </p:nvPr>
        </p:nvSpPr>
        <p:spPr/>
        <p:txBody>
          <a:bodyPr/>
          <a:lstStyle/>
          <a:p>
            <a:r>
              <a:rPr lang="en-US" sz="3800" dirty="0" smtClean="0"/>
              <a:t>JSON </a:t>
            </a:r>
            <a:r>
              <a:rPr lang="en-US" sz="3800" dirty="0"/>
              <a:t>Example Code: Servlet</a:t>
            </a:r>
          </a:p>
        </p:txBody>
      </p:sp>
      <p:sp>
        <p:nvSpPr>
          <p:cNvPr id="1898499" name="Rectangle 3"/>
          <p:cNvSpPr>
            <a:spLocks noGrp="1" noChangeArrowheads="1"/>
          </p:cNvSpPr>
          <p:nvPr>
            <p:ph idx="1"/>
          </p:nvPr>
        </p:nvSpPr>
        <p:spPr/>
        <p:txBody>
          <a:bodyPr/>
          <a:lstStyle/>
          <a:p>
            <a:pPr>
              <a:lnSpc>
                <a:spcPct val="77000"/>
              </a:lnSpc>
              <a:buFontTx/>
              <a:buNone/>
            </a:pPr>
            <a:r>
              <a:rPr lang="en-US" sz="1800" dirty="0">
                <a:latin typeface="Courier New" pitchFamily="49" charset="0"/>
              </a:rPr>
              <a:t>public class </a:t>
            </a:r>
            <a:r>
              <a:rPr lang="en-US" sz="1800" dirty="0" err="1">
                <a:latin typeface="Courier New" pitchFamily="49" charset="0"/>
              </a:rPr>
              <a:t>ShowNumbers</a:t>
            </a:r>
            <a:r>
              <a:rPr lang="en-US" sz="1800" dirty="0">
                <a:latin typeface="Courier New" pitchFamily="49" charset="0"/>
              </a:rPr>
              <a:t> extends </a:t>
            </a:r>
            <a:r>
              <a:rPr lang="en-US" sz="1800" dirty="0" err="1">
                <a:latin typeface="Courier New" pitchFamily="49" charset="0"/>
              </a:rPr>
              <a:t>HttpServlet</a:t>
            </a:r>
            <a:r>
              <a:rPr lang="en-US" sz="1800" dirty="0">
                <a:latin typeface="Courier New" pitchFamily="49" charset="0"/>
              </a:rPr>
              <a:t> {</a:t>
            </a:r>
          </a:p>
          <a:p>
            <a:pPr>
              <a:lnSpc>
                <a:spcPct val="77000"/>
              </a:lnSpc>
              <a:buFontTx/>
              <a:buNone/>
            </a:pPr>
            <a:r>
              <a:rPr lang="en-US" sz="1800" dirty="0">
                <a:latin typeface="Courier New" pitchFamily="49" charset="0"/>
              </a:rPr>
              <a:t>  public void </a:t>
            </a:r>
            <a:r>
              <a:rPr lang="en-US" sz="1800" dirty="0" err="1">
                <a:latin typeface="Courier New" pitchFamily="49" charset="0"/>
              </a:rPr>
              <a:t>doGet</a:t>
            </a:r>
            <a:r>
              <a:rPr lang="en-US" sz="1800" dirty="0">
                <a:latin typeface="Courier New" pitchFamily="49" charset="0"/>
              </a:rPr>
              <a:t>(</a:t>
            </a:r>
            <a:r>
              <a:rPr lang="en-US" sz="1800" dirty="0" err="1">
                <a:latin typeface="Courier New" pitchFamily="49" charset="0"/>
              </a:rPr>
              <a:t>HttpServletRequest</a:t>
            </a:r>
            <a:r>
              <a:rPr lang="en-US" sz="1800" dirty="0">
                <a:latin typeface="Courier New" pitchFamily="49" charset="0"/>
              </a:rPr>
              <a:t> request,</a:t>
            </a:r>
          </a:p>
          <a:p>
            <a:pPr>
              <a:lnSpc>
                <a:spcPct val="77000"/>
              </a:lnSpc>
              <a:buFontTx/>
              <a:buNone/>
            </a:pPr>
            <a:r>
              <a:rPr lang="en-US" sz="1800" dirty="0">
                <a:latin typeface="Courier New" pitchFamily="49" charset="0"/>
              </a:rPr>
              <a:t>                    </a:t>
            </a:r>
            <a:r>
              <a:rPr lang="en-US" sz="1800" dirty="0" err="1">
                <a:latin typeface="Courier New" pitchFamily="49" charset="0"/>
              </a:rPr>
              <a:t>HttpServletResponse</a:t>
            </a:r>
            <a:r>
              <a:rPr lang="en-US" sz="1800" dirty="0">
                <a:latin typeface="Courier New" pitchFamily="49" charset="0"/>
              </a:rPr>
              <a:t> response)</a:t>
            </a:r>
          </a:p>
          <a:p>
            <a:pPr>
              <a:lnSpc>
                <a:spcPct val="77000"/>
              </a:lnSpc>
              <a:buFontTx/>
              <a:buNone/>
            </a:pPr>
            <a:r>
              <a:rPr lang="en-US" sz="1800" dirty="0">
                <a:latin typeface="Courier New" pitchFamily="49" charset="0"/>
              </a:rPr>
              <a:t>      throws </a:t>
            </a:r>
            <a:r>
              <a:rPr lang="en-US" sz="1800" dirty="0" err="1">
                <a:latin typeface="Courier New" pitchFamily="49" charset="0"/>
              </a:rPr>
              <a:t>ServletException</a:t>
            </a:r>
            <a:r>
              <a:rPr lang="en-US" sz="1800" dirty="0">
                <a:latin typeface="Courier New" pitchFamily="49" charset="0"/>
              </a:rPr>
              <a:t>, </a:t>
            </a:r>
            <a:r>
              <a:rPr lang="en-US" sz="1800" dirty="0" err="1">
                <a:latin typeface="Courier New" pitchFamily="49" charset="0"/>
              </a:rPr>
              <a:t>IOException</a:t>
            </a:r>
            <a:r>
              <a:rPr lang="en-US" sz="1800" dirty="0">
                <a:latin typeface="Courier New" pitchFamily="49" charset="0"/>
              </a:rPr>
              <a:t> {</a:t>
            </a:r>
          </a:p>
          <a:p>
            <a:pPr>
              <a:lnSpc>
                <a:spcPct val="77000"/>
              </a:lnSpc>
              <a:buFontTx/>
              <a:buNone/>
            </a:pPr>
            <a:r>
              <a:rPr lang="en-US" sz="1800" dirty="0">
                <a:latin typeface="Courier New" pitchFamily="49" charset="0"/>
              </a:rPr>
              <a:t>    </a:t>
            </a:r>
            <a:r>
              <a:rPr lang="en-US" sz="1800" dirty="0" err="1">
                <a:latin typeface="Courier New" pitchFamily="49" charset="0"/>
              </a:rPr>
              <a:t>response.setHeader</a:t>
            </a:r>
            <a:r>
              <a:rPr lang="en-US" sz="1800" dirty="0">
                <a:latin typeface="Courier New" pitchFamily="49" charset="0"/>
              </a:rPr>
              <a:t>("Cache-Control", "no-cache");</a:t>
            </a:r>
          </a:p>
          <a:p>
            <a:pPr>
              <a:lnSpc>
                <a:spcPct val="77000"/>
              </a:lnSpc>
              <a:buFontTx/>
              <a:buNone/>
            </a:pPr>
            <a:r>
              <a:rPr lang="en-US" sz="1800" dirty="0">
                <a:latin typeface="Courier New" pitchFamily="49" charset="0"/>
              </a:rPr>
              <a:t>    </a:t>
            </a:r>
            <a:r>
              <a:rPr lang="en-US" sz="1800" dirty="0" err="1">
                <a:latin typeface="Courier New" pitchFamily="49" charset="0"/>
              </a:rPr>
              <a:t>response.setHeader</a:t>
            </a:r>
            <a:r>
              <a:rPr lang="en-US" sz="1800" dirty="0">
                <a:latin typeface="Courier New" pitchFamily="49" charset="0"/>
              </a:rPr>
              <a:t>("</a:t>
            </a:r>
            <a:r>
              <a:rPr lang="en-US" sz="1800" dirty="0" err="1">
                <a:latin typeface="Courier New" pitchFamily="49" charset="0"/>
              </a:rPr>
              <a:t>Pragma</a:t>
            </a:r>
            <a:r>
              <a:rPr lang="en-US" sz="1800" dirty="0">
                <a:latin typeface="Courier New" pitchFamily="49" charset="0"/>
              </a:rPr>
              <a:t>", "no-cache");</a:t>
            </a:r>
          </a:p>
          <a:p>
            <a:pPr>
              <a:lnSpc>
                <a:spcPct val="77000"/>
              </a:lnSpc>
              <a:buFontTx/>
              <a:buNone/>
            </a:pPr>
            <a:r>
              <a:rPr lang="en-US" sz="1800" dirty="0">
                <a:latin typeface="Courier New" pitchFamily="49" charset="0"/>
              </a:rPr>
              <a:t>    String </a:t>
            </a:r>
            <a:r>
              <a:rPr lang="en-US" sz="1800" dirty="0" err="1">
                <a:latin typeface="Courier New" pitchFamily="49" charset="0"/>
              </a:rPr>
              <a:t>fg</a:t>
            </a:r>
            <a:r>
              <a:rPr lang="en-US" sz="1800" dirty="0">
                <a:latin typeface="Courier New" pitchFamily="49" charset="0"/>
              </a:rPr>
              <a:t> = </a:t>
            </a:r>
            <a:r>
              <a:rPr lang="en-US" sz="1800" dirty="0" err="1">
                <a:latin typeface="Courier New" pitchFamily="49" charset="0"/>
              </a:rPr>
              <a:t>ColorUtils.randomColor</a:t>
            </a:r>
            <a:r>
              <a:rPr lang="en-US" sz="1800" dirty="0">
                <a:latin typeface="Courier New" pitchFamily="49" charset="0"/>
              </a:rPr>
              <a:t>();</a:t>
            </a:r>
          </a:p>
          <a:p>
            <a:pPr>
              <a:lnSpc>
                <a:spcPct val="77000"/>
              </a:lnSpc>
              <a:buFontTx/>
              <a:buNone/>
            </a:pPr>
            <a:r>
              <a:rPr lang="en-US" sz="1800" dirty="0">
                <a:latin typeface="Courier New" pitchFamily="49" charset="0"/>
              </a:rPr>
              <a:t>    </a:t>
            </a:r>
            <a:r>
              <a:rPr lang="en-US" sz="1800" dirty="0" err="1">
                <a:latin typeface="Courier New" pitchFamily="49" charset="0"/>
              </a:rPr>
              <a:t>request.setAttribute</a:t>
            </a:r>
            <a:r>
              <a:rPr lang="en-US" sz="1800" dirty="0">
                <a:latin typeface="Courier New" pitchFamily="49" charset="0"/>
              </a:rPr>
              <a:t>("</a:t>
            </a:r>
            <a:r>
              <a:rPr lang="en-US" sz="1800" dirty="0" err="1">
                <a:latin typeface="Courier New" pitchFamily="49" charset="0"/>
              </a:rPr>
              <a:t>fg</a:t>
            </a:r>
            <a:r>
              <a:rPr lang="en-US" sz="1800" dirty="0">
                <a:latin typeface="Courier New" pitchFamily="49" charset="0"/>
              </a:rPr>
              <a:t>", </a:t>
            </a:r>
            <a:r>
              <a:rPr lang="en-US" sz="1800" dirty="0" err="1">
                <a:latin typeface="Courier New" pitchFamily="49" charset="0"/>
              </a:rPr>
              <a:t>fg</a:t>
            </a:r>
            <a:r>
              <a:rPr lang="en-US" sz="1800" dirty="0">
                <a:latin typeface="Courier New" pitchFamily="49" charset="0"/>
              </a:rPr>
              <a:t>);</a:t>
            </a:r>
          </a:p>
          <a:p>
            <a:pPr>
              <a:lnSpc>
                <a:spcPct val="77000"/>
              </a:lnSpc>
              <a:buFontTx/>
              <a:buNone/>
            </a:pPr>
            <a:r>
              <a:rPr lang="en-US" sz="1800" dirty="0">
                <a:latin typeface="Courier New" pitchFamily="49" charset="0"/>
              </a:rPr>
              <a:t>    String </a:t>
            </a:r>
            <a:r>
              <a:rPr lang="en-US" sz="1800" dirty="0" err="1">
                <a:latin typeface="Courier New" pitchFamily="49" charset="0"/>
              </a:rPr>
              <a:t>bg</a:t>
            </a:r>
            <a:r>
              <a:rPr lang="en-US" sz="1800" dirty="0">
                <a:latin typeface="Courier New" pitchFamily="49" charset="0"/>
              </a:rPr>
              <a:t> = </a:t>
            </a:r>
            <a:r>
              <a:rPr lang="en-US" sz="1800" dirty="0" err="1">
                <a:latin typeface="Courier New" pitchFamily="49" charset="0"/>
              </a:rPr>
              <a:t>ColorUtils.randomColor</a:t>
            </a:r>
            <a:r>
              <a:rPr lang="en-US" sz="1800" dirty="0">
                <a:latin typeface="Courier New" pitchFamily="49" charset="0"/>
              </a:rPr>
              <a:t>();</a:t>
            </a:r>
          </a:p>
          <a:p>
            <a:pPr>
              <a:lnSpc>
                <a:spcPct val="77000"/>
              </a:lnSpc>
              <a:buFontTx/>
              <a:buNone/>
            </a:pPr>
            <a:r>
              <a:rPr lang="en-US" sz="1800" dirty="0">
                <a:latin typeface="Courier New" pitchFamily="49" charset="0"/>
              </a:rPr>
              <a:t>    </a:t>
            </a:r>
            <a:r>
              <a:rPr lang="en-US" sz="1800" dirty="0" err="1">
                <a:latin typeface="Courier New" pitchFamily="49" charset="0"/>
              </a:rPr>
              <a:t>request.setAttribute</a:t>
            </a:r>
            <a:r>
              <a:rPr lang="en-US" sz="1800" dirty="0">
                <a:latin typeface="Courier New" pitchFamily="49" charset="0"/>
              </a:rPr>
              <a:t>("</a:t>
            </a:r>
            <a:r>
              <a:rPr lang="en-US" sz="1800" dirty="0" err="1">
                <a:latin typeface="Courier New" pitchFamily="49" charset="0"/>
              </a:rPr>
              <a:t>bg</a:t>
            </a:r>
            <a:r>
              <a:rPr lang="en-US" sz="1800" dirty="0">
                <a:latin typeface="Courier New" pitchFamily="49" charset="0"/>
              </a:rPr>
              <a:t>", </a:t>
            </a:r>
            <a:r>
              <a:rPr lang="en-US" sz="1800" dirty="0" err="1">
                <a:latin typeface="Courier New" pitchFamily="49" charset="0"/>
              </a:rPr>
              <a:t>bg</a:t>
            </a:r>
            <a:r>
              <a:rPr lang="en-US" sz="1800" dirty="0">
                <a:latin typeface="Courier New" pitchFamily="49" charset="0"/>
              </a:rPr>
              <a:t>);</a:t>
            </a:r>
          </a:p>
          <a:p>
            <a:pPr>
              <a:lnSpc>
                <a:spcPct val="77000"/>
              </a:lnSpc>
              <a:buFontTx/>
              <a:buNone/>
            </a:pPr>
            <a:r>
              <a:rPr lang="en-US" sz="1800" dirty="0">
                <a:latin typeface="Courier New" pitchFamily="49" charset="0"/>
              </a:rPr>
              <a:t>    String </a:t>
            </a:r>
            <a:r>
              <a:rPr lang="en-US" sz="1800" dirty="0" err="1">
                <a:latin typeface="Courier New" pitchFamily="49" charset="0"/>
              </a:rPr>
              <a:t>fontSize</a:t>
            </a:r>
            <a:r>
              <a:rPr lang="en-US" sz="1800" dirty="0">
                <a:latin typeface="Courier New" pitchFamily="49" charset="0"/>
              </a:rPr>
              <a:t> = "" + (10 + </a:t>
            </a:r>
            <a:r>
              <a:rPr lang="en-US" sz="1800" dirty="0" err="1">
                <a:latin typeface="Courier New" pitchFamily="49" charset="0"/>
              </a:rPr>
              <a:t>ColorUtils.randomInt</a:t>
            </a:r>
            <a:r>
              <a:rPr lang="en-US" sz="1800" dirty="0">
                <a:latin typeface="Courier New" pitchFamily="49" charset="0"/>
              </a:rPr>
              <a:t>(30));</a:t>
            </a:r>
          </a:p>
          <a:p>
            <a:pPr>
              <a:lnSpc>
                <a:spcPct val="77000"/>
              </a:lnSpc>
              <a:buFontTx/>
              <a:buNone/>
            </a:pPr>
            <a:r>
              <a:rPr lang="en-US" sz="1800" dirty="0">
                <a:latin typeface="Courier New" pitchFamily="49" charset="0"/>
              </a:rPr>
              <a:t>    </a:t>
            </a:r>
            <a:r>
              <a:rPr lang="en-US" sz="1800" dirty="0" err="1">
                <a:latin typeface="Courier New" pitchFamily="49" charset="0"/>
              </a:rPr>
              <a:t>request.setAttribute</a:t>
            </a:r>
            <a:r>
              <a:rPr lang="en-US" sz="1800" dirty="0">
                <a:latin typeface="Courier New" pitchFamily="49" charset="0"/>
              </a:rPr>
              <a:t>("</a:t>
            </a:r>
            <a:r>
              <a:rPr lang="en-US" sz="1800" dirty="0" err="1">
                <a:latin typeface="Courier New" pitchFamily="49" charset="0"/>
              </a:rPr>
              <a:t>fontSize</a:t>
            </a:r>
            <a:r>
              <a:rPr lang="en-US" sz="1800" dirty="0">
                <a:latin typeface="Courier New" pitchFamily="49" charset="0"/>
              </a:rPr>
              <a:t>", </a:t>
            </a:r>
            <a:r>
              <a:rPr lang="en-US" sz="1800" dirty="0" err="1">
                <a:latin typeface="Courier New" pitchFamily="49" charset="0"/>
              </a:rPr>
              <a:t>fontSize</a:t>
            </a:r>
            <a:r>
              <a:rPr lang="en-US" sz="1800" dirty="0">
                <a:latin typeface="Courier New" pitchFamily="49" charset="0"/>
              </a:rPr>
              <a:t>);</a:t>
            </a:r>
          </a:p>
          <a:p>
            <a:pPr>
              <a:lnSpc>
                <a:spcPct val="77000"/>
              </a:lnSpc>
              <a:buFontTx/>
              <a:buNone/>
            </a:pPr>
            <a:r>
              <a:rPr lang="en-US" sz="1800" dirty="0">
                <a:latin typeface="Courier New" pitchFamily="49" charset="0"/>
              </a:rPr>
              <a:t>    double[] </a:t>
            </a:r>
            <a:r>
              <a:rPr lang="en-US" sz="1800" dirty="0" err="1">
                <a:latin typeface="Courier New" pitchFamily="49" charset="0"/>
              </a:rPr>
              <a:t>nums</a:t>
            </a:r>
            <a:r>
              <a:rPr lang="en-US" sz="1800" dirty="0">
                <a:latin typeface="Courier New" pitchFamily="49" charset="0"/>
              </a:rPr>
              <a:t> = </a:t>
            </a:r>
          </a:p>
          <a:p>
            <a:pPr>
              <a:lnSpc>
                <a:spcPct val="77000"/>
              </a:lnSpc>
              <a:buFontTx/>
              <a:buNone/>
            </a:pPr>
            <a:r>
              <a:rPr lang="en-US" sz="1800" dirty="0">
                <a:latin typeface="Courier New" pitchFamily="49" charset="0"/>
              </a:rPr>
              <a:t>      { </a:t>
            </a:r>
            <a:r>
              <a:rPr lang="en-US" sz="1800" dirty="0" err="1">
                <a:latin typeface="Courier New" pitchFamily="49" charset="0"/>
              </a:rPr>
              <a:t>Math.random</a:t>
            </a:r>
            <a:r>
              <a:rPr lang="en-US" sz="1800" dirty="0">
                <a:latin typeface="Courier New" pitchFamily="49" charset="0"/>
              </a:rPr>
              <a:t>(), </a:t>
            </a:r>
            <a:r>
              <a:rPr lang="en-US" sz="1800" dirty="0" err="1">
                <a:latin typeface="Courier New" pitchFamily="49" charset="0"/>
              </a:rPr>
              <a:t>Math.random</a:t>
            </a:r>
            <a:r>
              <a:rPr lang="en-US" sz="1800" dirty="0">
                <a:latin typeface="Courier New" pitchFamily="49" charset="0"/>
              </a:rPr>
              <a:t>(), </a:t>
            </a:r>
            <a:r>
              <a:rPr lang="en-US" sz="1800" dirty="0" err="1">
                <a:latin typeface="Courier New" pitchFamily="49" charset="0"/>
              </a:rPr>
              <a:t>Math.random</a:t>
            </a:r>
            <a:r>
              <a:rPr lang="en-US" sz="1800" dirty="0">
                <a:latin typeface="Courier New" pitchFamily="49" charset="0"/>
              </a:rPr>
              <a:t>() };</a:t>
            </a:r>
          </a:p>
          <a:p>
            <a:pPr>
              <a:lnSpc>
                <a:spcPct val="77000"/>
              </a:lnSpc>
              <a:buFontTx/>
              <a:buNone/>
            </a:pPr>
            <a:r>
              <a:rPr lang="en-US" sz="1800" dirty="0">
                <a:latin typeface="Courier New" pitchFamily="49" charset="0"/>
              </a:rPr>
              <a:t>    </a:t>
            </a:r>
            <a:r>
              <a:rPr lang="en-US" sz="1800" dirty="0" err="1">
                <a:latin typeface="Courier New" pitchFamily="49" charset="0"/>
              </a:rPr>
              <a:t>request.setAttribute</a:t>
            </a:r>
            <a:r>
              <a:rPr lang="en-US" sz="1800" dirty="0">
                <a:latin typeface="Courier New" pitchFamily="49" charset="0"/>
              </a:rPr>
              <a:t>("</a:t>
            </a:r>
            <a:r>
              <a:rPr lang="en-US" sz="1800" dirty="0" err="1">
                <a:latin typeface="Courier New" pitchFamily="49" charset="0"/>
              </a:rPr>
              <a:t>nums</a:t>
            </a:r>
            <a:r>
              <a:rPr lang="en-US" sz="1800" dirty="0">
                <a:latin typeface="Courier New" pitchFamily="49" charset="0"/>
              </a:rPr>
              <a:t>", </a:t>
            </a:r>
            <a:r>
              <a:rPr lang="en-US" sz="1800" dirty="0" err="1">
                <a:latin typeface="Courier New" pitchFamily="49" charset="0"/>
              </a:rPr>
              <a:t>nums</a:t>
            </a:r>
            <a:r>
              <a:rPr lang="en-US" sz="1800" dirty="0">
                <a:latin typeface="Courier New" pitchFamily="49" charset="0"/>
              </a:rPr>
              <a:t>);</a:t>
            </a:r>
          </a:p>
          <a:p>
            <a:pPr>
              <a:lnSpc>
                <a:spcPct val="77000"/>
              </a:lnSpc>
              <a:buFontTx/>
              <a:buNone/>
            </a:pPr>
            <a:r>
              <a:rPr lang="en-US" sz="1800" dirty="0">
                <a:latin typeface="Courier New" pitchFamily="49" charset="0"/>
              </a:rPr>
              <a:t>    </a:t>
            </a:r>
            <a:r>
              <a:rPr lang="en-US" sz="1800" dirty="0" err="1">
                <a:solidFill>
                  <a:srgbClr val="FF0000"/>
                </a:solidFill>
                <a:latin typeface="Courier New" pitchFamily="49" charset="0"/>
              </a:rPr>
              <a:t>response.setContentType</a:t>
            </a:r>
            <a:r>
              <a:rPr lang="en-US" sz="1800" dirty="0">
                <a:solidFill>
                  <a:srgbClr val="FF0000"/>
                </a:solidFill>
                <a:latin typeface="Courier New" pitchFamily="49" charset="0"/>
              </a:rPr>
              <a:t>("application/</a:t>
            </a:r>
            <a:r>
              <a:rPr lang="en-US" sz="1800" dirty="0" err="1">
                <a:solidFill>
                  <a:srgbClr val="FF0000"/>
                </a:solidFill>
                <a:latin typeface="Courier New" pitchFamily="49" charset="0"/>
              </a:rPr>
              <a:t>json</a:t>
            </a:r>
            <a:r>
              <a:rPr lang="en-US" sz="1800" dirty="0">
                <a:solidFill>
                  <a:srgbClr val="FF0000"/>
                </a:solidFill>
                <a:latin typeface="Courier New" pitchFamily="49" charset="0"/>
              </a:rPr>
              <a:t>");</a:t>
            </a:r>
          </a:p>
          <a:p>
            <a:pPr>
              <a:lnSpc>
                <a:spcPct val="77000"/>
              </a:lnSpc>
              <a:buFontTx/>
              <a:buNone/>
            </a:pPr>
            <a:r>
              <a:rPr lang="en-US" sz="1800" dirty="0">
                <a:latin typeface="Courier New" pitchFamily="49" charset="0"/>
              </a:rPr>
              <a:t>    String </a:t>
            </a:r>
            <a:r>
              <a:rPr lang="en-US" sz="1800" dirty="0" err="1">
                <a:latin typeface="Courier New" pitchFamily="49" charset="0"/>
              </a:rPr>
              <a:t>outputPage</a:t>
            </a:r>
            <a:r>
              <a:rPr lang="en-US" sz="1800" dirty="0">
                <a:latin typeface="Courier New" pitchFamily="49" charset="0"/>
              </a:rPr>
              <a:t> = "/WEB-INF/results/show-nums.jsp";</a:t>
            </a:r>
          </a:p>
          <a:p>
            <a:pPr>
              <a:lnSpc>
                <a:spcPct val="77000"/>
              </a:lnSpc>
              <a:buFontTx/>
              <a:buNone/>
            </a:pPr>
            <a:r>
              <a:rPr lang="en-US" sz="1800" dirty="0">
                <a:latin typeface="Courier New" pitchFamily="49" charset="0"/>
              </a:rPr>
              <a:t>    </a:t>
            </a:r>
            <a:r>
              <a:rPr lang="en-US" sz="1800" dirty="0" err="1">
                <a:latin typeface="Courier New" pitchFamily="49" charset="0"/>
              </a:rPr>
              <a:t>RequestDispatcher</a:t>
            </a:r>
            <a:r>
              <a:rPr lang="en-US" sz="1800" dirty="0">
                <a:latin typeface="Courier New" pitchFamily="49" charset="0"/>
              </a:rPr>
              <a:t> dispatcher =</a:t>
            </a:r>
          </a:p>
          <a:p>
            <a:pPr>
              <a:lnSpc>
                <a:spcPct val="77000"/>
              </a:lnSpc>
              <a:buFontTx/>
              <a:buNone/>
            </a:pPr>
            <a:r>
              <a:rPr lang="en-US" sz="1800" dirty="0">
                <a:latin typeface="Courier New" pitchFamily="49" charset="0"/>
              </a:rPr>
              <a:t>      </a:t>
            </a:r>
            <a:r>
              <a:rPr lang="en-US" sz="1800" dirty="0" err="1">
                <a:latin typeface="Courier New" pitchFamily="49" charset="0"/>
              </a:rPr>
              <a:t>request.getRequestDispatcher</a:t>
            </a:r>
            <a:r>
              <a:rPr lang="en-US" sz="1800" dirty="0">
                <a:latin typeface="Courier New" pitchFamily="49" charset="0"/>
              </a:rPr>
              <a:t>(</a:t>
            </a:r>
            <a:r>
              <a:rPr lang="en-US" sz="1800" dirty="0" err="1">
                <a:latin typeface="Courier New" pitchFamily="49" charset="0"/>
              </a:rPr>
              <a:t>outputPage</a:t>
            </a:r>
            <a:r>
              <a:rPr lang="en-US" sz="1800" dirty="0">
                <a:latin typeface="Courier New" pitchFamily="49" charset="0"/>
              </a:rPr>
              <a:t>);</a:t>
            </a:r>
          </a:p>
          <a:p>
            <a:pPr>
              <a:lnSpc>
                <a:spcPct val="77000"/>
              </a:lnSpc>
              <a:buFontTx/>
              <a:buNone/>
            </a:pPr>
            <a:r>
              <a:rPr lang="en-US" sz="1800" dirty="0">
                <a:latin typeface="Courier New" pitchFamily="49" charset="0"/>
              </a:rPr>
              <a:t>    </a:t>
            </a:r>
            <a:r>
              <a:rPr lang="en-US" sz="1800" dirty="0" err="1">
                <a:latin typeface="Courier New" pitchFamily="49" charset="0"/>
              </a:rPr>
              <a:t>dispatcher.include</a:t>
            </a:r>
            <a:r>
              <a:rPr lang="en-US" sz="1800" dirty="0">
                <a:latin typeface="Courier New" pitchFamily="49" charset="0"/>
              </a:rPr>
              <a:t>(request, response);</a:t>
            </a:r>
          </a:p>
          <a:p>
            <a:pPr>
              <a:lnSpc>
                <a:spcPct val="77000"/>
              </a:lnSpc>
              <a:buFontTx/>
              <a:buNone/>
            </a:pPr>
            <a:r>
              <a:rPr lang="en-US" sz="1800" dirty="0">
                <a:latin typeface="Courier New" pitchFamily="49" charset="0"/>
              </a:rPr>
              <a:t>}}</a:t>
            </a:r>
          </a:p>
        </p:txBody>
      </p:sp>
      <p:sp>
        <p:nvSpPr>
          <p:cNvPr id="4" name="Slide Number Placeholder 3"/>
          <p:cNvSpPr>
            <a:spLocks noGrp="1"/>
          </p:cNvSpPr>
          <p:nvPr>
            <p:ph type="sldNum" sz="quarter" idx="10"/>
          </p:nvPr>
        </p:nvSpPr>
        <p:spPr/>
        <p:txBody>
          <a:bodyPr/>
          <a:lstStyle/>
          <a:p>
            <a:fld id="{94498B30-56E1-4706-90E2-C7F1A48184EE}" type="slidenum">
              <a:rPr lang="en-US" altLang="en-US"/>
              <a:pPr/>
              <a:t>63</a:t>
            </a:fld>
            <a:endParaRPr lang="en-US" altLang="en-US">
              <a:solidFill>
                <a:schemeClr val="accent2"/>
              </a:solidFill>
            </a:endParaRPr>
          </a:p>
        </p:txBody>
      </p:sp>
    </p:spTree>
  </p:cSld>
  <p:clrMapOvr>
    <a:masterClrMapping/>
  </p:clrMapOvr>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99522" name="Rectangle 2"/>
          <p:cNvSpPr>
            <a:spLocks noGrp="1" noChangeArrowheads="1"/>
          </p:cNvSpPr>
          <p:nvPr>
            <p:ph type="title"/>
          </p:nvPr>
        </p:nvSpPr>
        <p:spPr/>
        <p:txBody>
          <a:bodyPr/>
          <a:lstStyle/>
          <a:p>
            <a:r>
              <a:rPr lang="en-US" sz="3800" dirty="0" smtClean="0"/>
              <a:t>JSON </a:t>
            </a:r>
            <a:r>
              <a:rPr lang="en-US" sz="3800" dirty="0"/>
              <a:t>Example Code: </a:t>
            </a:r>
            <a:r>
              <a:rPr lang="en-US" sz="3800" dirty="0" smtClean="0"/>
              <a:t>JSP</a:t>
            </a:r>
            <a:endParaRPr lang="en-US" sz="3800" dirty="0"/>
          </a:p>
        </p:txBody>
      </p:sp>
      <p:sp>
        <p:nvSpPr>
          <p:cNvPr id="1899523" name="Rectangle 3"/>
          <p:cNvSpPr>
            <a:spLocks noGrp="1" noChangeArrowheads="1"/>
          </p:cNvSpPr>
          <p:nvPr>
            <p:ph idx="1"/>
          </p:nvPr>
        </p:nvSpPr>
        <p:spPr/>
        <p:txBody>
          <a:bodyPr/>
          <a:lstStyle/>
          <a:p>
            <a:pPr>
              <a:lnSpc>
                <a:spcPct val="100000"/>
              </a:lnSpc>
              <a:buFontTx/>
              <a:buNone/>
            </a:pPr>
            <a:r>
              <a:rPr lang="en-US" sz="2200" dirty="0">
                <a:latin typeface="Courier New" pitchFamily="49" charset="0"/>
              </a:rPr>
              <a:t>{ </a:t>
            </a:r>
            <a:r>
              <a:rPr lang="en-US" sz="2200" dirty="0" err="1">
                <a:latin typeface="Courier New" pitchFamily="49" charset="0"/>
              </a:rPr>
              <a:t>fg</a:t>
            </a:r>
            <a:r>
              <a:rPr lang="en-US" sz="2200" dirty="0">
                <a:latin typeface="Courier New" pitchFamily="49" charset="0"/>
              </a:rPr>
              <a:t>: "${</a:t>
            </a:r>
            <a:r>
              <a:rPr lang="en-US" sz="2200" dirty="0" err="1">
                <a:latin typeface="Courier New" pitchFamily="49" charset="0"/>
              </a:rPr>
              <a:t>fg</a:t>
            </a:r>
            <a:r>
              <a:rPr lang="en-US" sz="2200" dirty="0">
                <a:latin typeface="Courier New" pitchFamily="49" charset="0"/>
              </a:rPr>
              <a:t>}",</a:t>
            </a:r>
          </a:p>
          <a:p>
            <a:pPr>
              <a:lnSpc>
                <a:spcPct val="100000"/>
              </a:lnSpc>
              <a:buFontTx/>
              <a:buNone/>
            </a:pPr>
            <a:r>
              <a:rPr lang="en-US" sz="2200" dirty="0">
                <a:latin typeface="Courier New" pitchFamily="49" charset="0"/>
              </a:rPr>
              <a:t>  </a:t>
            </a:r>
            <a:r>
              <a:rPr lang="en-US" sz="2200" dirty="0" err="1">
                <a:latin typeface="Courier New" pitchFamily="49" charset="0"/>
              </a:rPr>
              <a:t>bg</a:t>
            </a:r>
            <a:r>
              <a:rPr lang="en-US" sz="2200" dirty="0">
                <a:latin typeface="Courier New" pitchFamily="49" charset="0"/>
              </a:rPr>
              <a:t>: "${</a:t>
            </a:r>
            <a:r>
              <a:rPr lang="en-US" sz="2200" dirty="0" err="1">
                <a:latin typeface="Courier New" pitchFamily="49" charset="0"/>
              </a:rPr>
              <a:t>bg</a:t>
            </a:r>
            <a:r>
              <a:rPr lang="en-US" sz="2200" dirty="0">
                <a:latin typeface="Courier New" pitchFamily="49" charset="0"/>
              </a:rPr>
              <a:t>}",</a:t>
            </a:r>
          </a:p>
          <a:p>
            <a:pPr>
              <a:lnSpc>
                <a:spcPct val="100000"/>
              </a:lnSpc>
              <a:buFontTx/>
              <a:buNone/>
            </a:pPr>
            <a:r>
              <a:rPr lang="en-US" sz="2200" dirty="0">
                <a:latin typeface="Courier New" pitchFamily="49" charset="0"/>
              </a:rPr>
              <a:t>  </a:t>
            </a:r>
            <a:r>
              <a:rPr lang="en-US" sz="2200" dirty="0" err="1">
                <a:latin typeface="Courier New" pitchFamily="49" charset="0"/>
              </a:rPr>
              <a:t>fontSize</a:t>
            </a:r>
            <a:r>
              <a:rPr lang="en-US" sz="2200" dirty="0">
                <a:latin typeface="Courier New" pitchFamily="49" charset="0"/>
              </a:rPr>
              <a:t>: ${</a:t>
            </a:r>
            <a:r>
              <a:rPr lang="en-US" sz="2200" dirty="0" err="1">
                <a:latin typeface="Courier New" pitchFamily="49" charset="0"/>
              </a:rPr>
              <a:t>fontSize</a:t>
            </a:r>
            <a:r>
              <a:rPr lang="en-US" sz="2200" dirty="0">
                <a:latin typeface="Courier New" pitchFamily="49" charset="0"/>
              </a:rPr>
              <a:t>},</a:t>
            </a:r>
          </a:p>
          <a:p>
            <a:pPr>
              <a:lnSpc>
                <a:spcPct val="100000"/>
              </a:lnSpc>
              <a:buFontTx/>
              <a:buNone/>
            </a:pPr>
            <a:r>
              <a:rPr lang="en-US" sz="2200" dirty="0">
                <a:latin typeface="Courier New" pitchFamily="49" charset="0"/>
              </a:rPr>
              <a:t>  numbers: [ ${</a:t>
            </a:r>
            <a:r>
              <a:rPr lang="en-US" sz="2200" dirty="0" err="1">
                <a:latin typeface="Courier New" pitchFamily="49" charset="0"/>
              </a:rPr>
              <a:t>nums</a:t>
            </a:r>
            <a:r>
              <a:rPr lang="en-US" sz="2200" dirty="0">
                <a:latin typeface="Courier New" pitchFamily="49" charset="0"/>
              </a:rPr>
              <a:t>[0]}, ${</a:t>
            </a:r>
            <a:r>
              <a:rPr lang="en-US" sz="2200" dirty="0" err="1">
                <a:latin typeface="Courier New" pitchFamily="49" charset="0"/>
              </a:rPr>
              <a:t>nums</a:t>
            </a:r>
            <a:r>
              <a:rPr lang="en-US" sz="2200" dirty="0">
                <a:latin typeface="Courier New" pitchFamily="49" charset="0"/>
              </a:rPr>
              <a:t>[1]}, ${</a:t>
            </a:r>
            <a:r>
              <a:rPr lang="en-US" sz="2200" dirty="0" err="1">
                <a:latin typeface="Courier New" pitchFamily="49" charset="0"/>
              </a:rPr>
              <a:t>nums</a:t>
            </a:r>
            <a:r>
              <a:rPr lang="en-US" sz="2200" dirty="0">
                <a:latin typeface="Courier New" pitchFamily="49" charset="0"/>
              </a:rPr>
              <a:t>[2]}]</a:t>
            </a:r>
          </a:p>
          <a:p>
            <a:pPr>
              <a:lnSpc>
                <a:spcPct val="100000"/>
              </a:lnSpc>
              <a:buFontTx/>
              <a:buNone/>
            </a:pPr>
            <a:r>
              <a:rPr lang="en-US" sz="2200" dirty="0">
                <a:latin typeface="Courier New" pitchFamily="49" charset="0"/>
              </a:rPr>
              <a:t>}</a:t>
            </a:r>
          </a:p>
          <a:p>
            <a:endParaRPr lang="en-US" sz="2200" dirty="0">
              <a:latin typeface="Courier New" pitchFamily="49" charset="0"/>
            </a:endParaRPr>
          </a:p>
          <a:p>
            <a:r>
              <a:rPr lang="en-US" dirty="0"/>
              <a:t>Notes</a:t>
            </a:r>
          </a:p>
          <a:p>
            <a:pPr lvl="1"/>
            <a:r>
              <a:rPr lang="en-US" dirty="0" smtClean="0"/>
              <a:t>Client-side code does not need wrap </a:t>
            </a:r>
            <a:r>
              <a:rPr lang="en-US" dirty="0"/>
              <a:t>in </a:t>
            </a:r>
            <a:r>
              <a:rPr lang="en-US" dirty="0" err="1"/>
              <a:t>parens</a:t>
            </a:r>
            <a:r>
              <a:rPr lang="en-US" dirty="0"/>
              <a:t> and </a:t>
            </a:r>
            <a:r>
              <a:rPr lang="en-US" dirty="0" smtClean="0"/>
              <a:t>pass </a:t>
            </a:r>
            <a:r>
              <a:rPr lang="en-US" dirty="0"/>
              <a:t>to </a:t>
            </a:r>
            <a:r>
              <a:rPr lang="en-US" dirty="0" smtClean="0"/>
              <a:t>“</a:t>
            </a:r>
            <a:r>
              <a:rPr lang="en-US" dirty="0" err="1" smtClean="0"/>
              <a:t>eval</a:t>
            </a:r>
            <a:r>
              <a:rPr lang="en-US" dirty="0" smtClean="0"/>
              <a:t>”. JSON evaluation handled automatically by jQuery</a:t>
            </a:r>
            <a:endParaRPr lang="en-US" dirty="0"/>
          </a:p>
          <a:p>
            <a:pPr lvl="1"/>
            <a:r>
              <a:rPr lang="en-US" dirty="0"/>
              <a:t>Types</a:t>
            </a:r>
          </a:p>
          <a:p>
            <a:pPr lvl="2"/>
            <a:r>
              <a:rPr lang="en-US" dirty="0" err="1"/>
              <a:t>fg</a:t>
            </a:r>
            <a:r>
              <a:rPr lang="en-US" dirty="0"/>
              <a:t> and </a:t>
            </a:r>
            <a:r>
              <a:rPr lang="en-US" dirty="0" err="1"/>
              <a:t>bg</a:t>
            </a:r>
            <a:r>
              <a:rPr lang="en-US" dirty="0"/>
              <a:t>: Strings</a:t>
            </a:r>
          </a:p>
          <a:p>
            <a:pPr lvl="2"/>
            <a:r>
              <a:rPr lang="en-US" dirty="0" err="1"/>
              <a:t>fontSize</a:t>
            </a:r>
            <a:r>
              <a:rPr lang="en-US" dirty="0"/>
              <a:t>: </a:t>
            </a:r>
            <a:r>
              <a:rPr lang="en-US" dirty="0" err="1" smtClean="0"/>
              <a:t>int</a:t>
            </a:r>
            <a:endParaRPr lang="en-US" dirty="0"/>
          </a:p>
          <a:p>
            <a:pPr lvl="2"/>
            <a:r>
              <a:rPr lang="en-US" dirty="0"/>
              <a:t>numbers: Array of doubles</a:t>
            </a:r>
          </a:p>
        </p:txBody>
      </p:sp>
      <p:sp>
        <p:nvSpPr>
          <p:cNvPr id="4" name="Slide Number Placeholder 3"/>
          <p:cNvSpPr>
            <a:spLocks noGrp="1"/>
          </p:cNvSpPr>
          <p:nvPr>
            <p:ph type="sldNum" sz="quarter" idx="10"/>
          </p:nvPr>
        </p:nvSpPr>
        <p:spPr/>
        <p:txBody>
          <a:bodyPr/>
          <a:lstStyle/>
          <a:p>
            <a:fld id="{642C9B71-2CBC-4E15-AD6A-1E6522065F8A}" type="slidenum">
              <a:rPr lang="en-US" altLang="en-US"/>
              <a:pPr/>
              <a:t>64</a:t>
            </a:fld>
            <a:endParaRPr lang="en-US" altLang="en-US">
              <a:solidFill>
                <a:schemeClr val="accent2"/>
              </a:solidFill>
            </a:endParaRPr>
          </a:p>
        </p:txBody>
      </p:sp>
    </p:spTree>
  </p:cSld>
  <p:clrMapOvr>
    <a:masterClrMapping/>
  </p:clrMapOvr>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00546" name="Rectangle 2"/>
          <p:cNvSpPr>
            <a:spLocks noGrp="1" noChangeArrowheads="1"/>
          </p:cNvSpPr>
          <p:nvPr>
            <p:ph type="title"/>
          </p:nvPr>
        </p:nvSpPr>
        <p:spPr/>
        <p:txBody>
          <a:bodyPr/>
          <a:lstStyle/>
          <a:p>
            <a:r>
              <a:rPr lang="en-US" sz="3800" dirty="0" smtClean="0"/>
              <a:t>JSON </a:t>
            </a:r>
            <a:r>
              <a:rPr lang="en-US" sz="3800" dirty="0"/>
              <a:t>Example Code: Auxiliary Java Code</a:t>
            </a:r>
          </a:p>
        </p:txBody>
      </p:sp>
      <p:sp>
        <p:nvSpPr>
          <p:cNvPr id="1900547" name="Rectangle 3"/>
          <p:cNvSpPr>
            <a:spLocks noGrp="1" noChangeArrowheads="1"/>
          </p:cNvSpPr>
          <p:nvPr>
            <p:ph idx="1"/>
          </p:nvPr>
        </p:nvSpPr>
        <p:spPr/>
        <p:txBody>
          <a:bodyPr/>
          <a:lstStyle/>
          <a:p>
            <a:pPr>
              <a:lnSpc>
                <a:spcPct val="80000"/>
              </a:lnSpc>
              <a:buFontTx/>
              <a:buNone/>
            </a:pPr>
            <a:r>
              <a:rPr lang="en-US" sz="1900" dirty="0" smtClean="0">
                <a:latin typeface="Courier New" pitchFamily="49" charset="0"/>
              </a:rPr>
              <a:t>public class </a:t>
            </a:r>
            <a:r>
              <a:rPr lang="en-US" sz="1900" dirty="0" err="1" smtClean="0">
                <a:latin typeface="Courier New" pitchFamily="49" charset="0"/>
              </a:rPr>
              <a:t>ColorUtils</a:t>
            </a:r>
            <a:r>
              <a:rPr lang="en-US" sz="1900" dirty="0" smtClean="0">
                <a:latin typeface="Courier New" pitchFamily="49" charset="0"/>
              </a:rPr>
              <a:t> {</a:t>
            </a:r>
          </a:p>
          <a:p>
            <a:pPr>
              <a:lnSpc>
                <a:spcPct val="80000"/>
              </a:lnSpc>
              <a:buFontTx/>
              <a:buNone/>
            </a:pPr>
            <a:r>
              <a:rPr lang="en-US" sz="1900" dirty="0" smtClean="0">
                <a:latin typeface="Courier New" pitchFamily="49" charset="0"/>
              </a:rPr>
              <a:t>  private static String[] colors = {</a:t>
            </a:r>
          </a:p>
          <a:p>
            <a:pPr>
              <a:lnSpc>
                <a:spcPct val="80000"/>
              </a:lnSpc>
              <a:buFontTx/>
              <a:buNone/>
            </a:pPr>
            <a:r>
              <a:rPr lang="en-US" sz="1900" dirty="0" smtClean="0">
                <a:latin typeface="Courier New" pitchFamily="49" charset="0"/>
              </a:rPr>
              <a:t>    "aqua", "black", "blue", "fuchsia", "gray", </a:t>
            </a:r>
          </a:p>
          <a:p>
            <a:pPr>
              <a:lnSpc>
                <a:spcPct val="80000"/>
              </a:lnSpc>
              <a:buFontTx/>
              <a:buNone/>
            </a:pPr>
            <a:r>
              <a:rPr lang="en-US" sz="1900" dirty="0" smtClean="0">
                <a:latin typeface="Courier New" pitchFamily="49" charset="0"/>
              </a:rPr>
              <a:t>    "green", "lime", "maroon", "navy", "olive", </a:t>
            </a:r>
          </a:p>
          <a:p>
            <a:pPr>
              <a:lnSpc>
                <a:spcPct val="80000"/>
              </a:lnSpc>
              <a:buFontTx/>
              <a:buNone/>
            </a:pPr>
            <a:r>
              <a:rPr lang="en-US" sz="1900" dirty="0" smtClean="0">
                <a:latin typeface="Courier New" pitchFamily="49" charset="0"/>
              </a:rPr>
              <a:t>    "purple", "red", "silver", "teal", "white", "yellow" };</a:t>
            </a:r>
          </a:p>
          <a:p>
            <a:pPr>
              <a:lnSpc>
                <a:spcPct val="80000"/>
              </a:lnSpc>
              <a:buFontTx/>
              <a:buNone/>
            </a:pPr>
            <a:endParaRPr lang="en-US" sz="1900" dirty="0" smtClean="0">
              <a:latin typeface="Courier New" pitchFamily="49" charset="0"/>
            </a:endParaRPr>
          </a:p>
          <a:p>
            <a:pPr>
              <a:lnSpc>
                <a:spcPct val="80000"/>
              </a:lnSpc>
              <a:buFontTx/>
              <a:buNone/>
            </a:pPr>
            <a:r>
              <a:rPr lang="en-US" sz="1900" dirty="0" smtClean="0">
                <a:latin typeface="Courier New" pitchFamily="49" charset="0"/>
              </a:rPr>
              <a:t>  /** One of the official HTML color names, at random. */</a:t>
            </a:r>
          </a:p>
          <a:p>
            <a:pPr>
              <a:lnSpc>
                <a:spcPct val="80000"/>
              </a:lnSpc>
              <a:buFontTx/>
              <a:buNone/>
            </a:pPr>
            <a:endParaRPr lang="en-US" sz="1900" dirty="0" smtClean="0">
              <a:latin typeface="Courier New" pitchFamily="49" charset="0"/>
            </a:endParaRPr>
          </a:p>
          <a:p>
            <a:pPr>
              <a:lnSpc>
                <a:spcPct val="80000"/>
              </a:lnSpc>
              <a:buFontTx/>
              <a:buNone/>
            </a:pPr>
            <a:r>
              <a:rPr lang="en-US" sz="1900" dirty="0" smtClean="0">
                <a:latin typeface="Courier New" pitchFamily="49" charset="0"/>
              </a:rPr>
              <a:t>  public static String </a:t>
            </a:r>
            <a:r>
              <a:rPr lang="en-US" sz="1900" dirty="0" err="1" smtClean="0">
                <a:solidFill>
                  <a:srgbClr val="FF0000"/>
                </a:solidFill>
                <a:latin typeface="Courier New" pitchFamily="49" charset="0"/>
              </a:rPr>
              <a:t>randomColor</a:t>
            </a:r>
            <a:r>
              <a:rPr lang="en-US" sz="1900" dirty="0" smtClean="0">
                <a:latin typeface="Courier New" pitchFamily="49" charset="0"/>
              </a:rPr>
              <a:t>() {</a:t>
            </a:r>
          </a:p>
          <a:p>
            <a:pPr>
              <a:lnSpc>
                <a:spcPct val="80000"/>
              </a:lnSpc>
              <a:buFontTx/>
              <a:buNone/>
            </a:pPr>
            <a:r>
              <a:rPr lang="en-US" sz="1900" dirty="0" smtClean="0">
                <a:latin typeface="Courier New" pitchFamily="49" charset="0"/>
              </a:rPr>
              <a:t>    return(</a:t>
            </a:r>
            <a:r>
              <a:rPr lang="en-US" sz="1900" dirty="0" err="1" smtClean="0">
                <a:latin typeface="Courier New" pitchFamily="49" charset="0"/>
              </a:rPr>
              <a:t>RandomUtils.randomElement</a:t>
            </a:r>
            <a:r>
              <a:rPr lang="en-US" sz="1900" dirty="0" smtClean="0">
                <a:latin typeface="Courier New" pitchFamily="49" charset="0"/>
              </a:rPr>
              <a:t>(colors));</a:t>
            </a:r>
          </a:p>
          <a:p>
            <a:pPr>
              <a:lnSpc>
                <a:spcPct val="80000"/>
              </a:lnSpc>
              <a:buFontTx/>
              <a:buNone/>
            </a:pPr>
            <a:r>
              <a:rPr lang="en-US" sz="1900" dirty="0" smtClean="0">
                <a:latin typeface="Courier New" pitchFamily="49" charset="0"/>
              </a:rPr>
              <a:t>  }</a:t>
            </a:r>
          </a:p>
          <a:p>
            <a:pPr>
              <a:lnSpc>
                <a:spcPct val="80000"/>
              </a:lnSpc>
              <a:buFontTx/>
              <a:buNone/>
            </a:pPr>
            <a:r>
              <a:rPr lang="en-US" sz="1900" dirty="0" smtClean="0">
                <a:latin typeface="Courier New" pitchFamily="49" charset="0"/>
              </a:rPr>
              <a:t>  </a:t>
            </a:r>
          </a:p>
          <a:p>
            <a:pPr>
              <a:lnSpc>
                <a:spcPct val="80000"/>
              </a:lnSpc>
              <a:buFontTx/>
              <a:buNone/>
            </a:pPr>
            <a:r>
              <a:rPr lang="en-US" sz="1900" dirty="0" smtClean="0">
                <a:latin typeface="Courier New" pitchFamily="49" charset="0"/>
              </a:rPr>
              <a:t>  private </a:t>
            </a:r>
            <a:r>
              <a:rPr lang="en-US" sz="1900" dirty="0" err="1" smtClean="0">
                <a:latin typeface="Courier New" pitchFamily="49" charset="0"/>
              </a:rPr>
              <a:t>ColorUtils</a:t>
            </a:r>
            <a:r>
              <a:rPr lang="en-US" sz="1900" dirty="0" smtClean="0">
                <a:latin typeface="Courier New" pitchFamily="49" charset="0"/>
              </a:rPr>
              <a:t>() {}  // </a:t>
            </a:r>
            <a:r>
              <a:rPr lang="en-US" sz="1900" dirty="0" err="1" smtClean="0">
                <a:latin typeface="Courier New" pitchFamily="49" charset="0"/>
              </a:rPr>
              <a:t>Uninstantiatable</a:t>
            </a:r>
            <a:r>
              <a:rPr lang="en-US" sz="1900" dirty="0" smtClean="0">
                <a:latin typeface="Courier New" pitchFamily="49" charset="0"/>
              </a:rPr>
              <a:t> class}</a:t>
            </a:r>
          </a:p>
          <a:p>
            <a:pPr>
              <a:lnSpc>
                <a:spcPct val="80000"/>
              </a:lnSpc>
              <a:buFontTx/>
              <a:buNone/>
            </a:pPr>
            <a:r>
              <a:rPr lang="en-US" sz="1900" dirty="0" smtClean="0">
                <a:latin typeface="Courier New" pitchFamily="49" charset="0"/>
              </a:rPr>
              <a:t>}</a:t>
            </a:r>
            <a:endParaRPr lang="en-US" sz="1900" dirty="0">
              <a:latin typeface="Courier New" pitchFamily="49" charset="0"/>
            </a:endParaRPr>
          </a:p>
        </p:txBody>
      </p:sp>
      <p:sp>
        <p:nvSpPr>
          <p:cNvPr id="4" name="Slide Number Placeholder 3"/>
          <p:cNvSpPr>
            <a:spLocks noGrp="1"/>
          </p:cNvSpPr>
          <p:nvPr>
            <p:ph type="sldNum" sz="quarter" idx="10"/>
          </p:nvPr>
        </p:nvSpPr>
        <p:spPr/>
        <p:txBody>
          <a:bodyPr/>
          <a:lstStyle/>
          <a:p>
            <a:fld id="{36DC1E80-1A10-41B0-81DF-25F139E64CF8}" type="slidenum">
              <a:rPr lang="en-US" altLang="en-US"/>
              <a:pPr/>
              <a:t>65</a:t>
            </a:fld>
            <a:endParaRPr lang="en-US" altLang="en-US">
              <a:solidFill>
                <a:schemeClr val="accent2"/>
              </a:solidFill>
            </a:endParaRPr>
          </a:p>
        </p:txBody>
      </p:sp>
    </p:spTree>
  </p:cSld>
  <p:clrMapOvr>
    <a:masterClrMapping/>
  </p:clrMapOvr>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00546" name="Rectangle 2"/>
          <p:cNvSpPr>
            <a:spLocks noGrp="1" noChangeArrowheads="1"/>
          </p:cNvSpPr>
          <p:nvPr>
            <p:ph type="title"/>
          </p:nvPr>
        </p:nvSpPr>
        <p:spPr/>
        <p:txBody>
          <a:bodyPr/>
          <a:lstStyle/>
          <a:p>
            <a:r>
              <a:rPr lang="en-US" sz="3800" dirty="0" smtClean="0"/>
              <a:t>JSON </a:t>
            </a:r>
            <a:r>
              <a:rPr lang="en-US" sz="3800" dirty="0"/>
              <a:t>Example Code: Auxiliary Java Code</a:t>
            </a:r>
          </a:p>
        </p:txBody>
      </p:sp>
      <p:sp>
        <p:nvSpPr>
          <p:cNvPr id="1900547" name="Rectangle 3"/>
          <p:cNvSpPr>
            <a:spLocks noGrp="1" noChangeArrowheads="1"/>
          </p:cNvSpPr>
          <p:nvPr>
            <p:ph idx="1"/>
          </p:nvPr>
        </p:nvSpPr>
        <p:spPr/>
        <p:txBody>
          <a:bodyPr/>
          <a:lstStyle/>
          <a:p>
            <a:pPr>
              <a:buFontTx/>
              <a:buNone/>
            </a:pPr>
            <a:r>
              <a:rPr lang="en-US" sz="2000" dirty="0" smtClean="0">
                <a:latin typeface="Courier New" pitchFamily="49" charset="0"/>
              </a:rPr>
              <a:t>public class </a:t>
            </a:r>
            <a:r>
              <a:rPr lang="en-US" sz="2000" dirty="0" err="1" smtClean="0">
                <a:latin typeface="Courier New" pitchFamily="49" charset="0"/>
              </a:rPr>
              <a:t>RandomUtils</a:t>
            </a:r>
            <a:r>
              <a:rPr lang="en-US" sz="2000" dirty="0" smtClean="0">
                <a:latin typeface="Courier New" pitchFamily="49" charset="0"/>
              </a:rPr>
              <a:t> {</a:t>
            </a:r>
          </a:p>
          <a:p>
            <a:pPr>
              <a:buFontTx/>
              <a:buNone/>
            </a:pPr>
            <a:r>
              <a:rPr lang="en-US" sz="2000" dirty="0" smtClean="0">
                <a:latin typeface="Courier New" pitchFamily="49" charset="0"/>
              </a:rPr>
              <a:t>  private static Random r = new Random();</a:t>
            </a:r>
          </a:p>
          <a:p>
            <a:pPr>
              <a:buFontTx/>
              <a:buNone/>
            </a:pPr>
            <a:r>
              <a:rPr lang="en-US" sz="2000" dirty="0" smtClean="0">
                <a:latin typeface="Courier New" pitchFamily="49" charset="0"/>
              </a:rPr>
              <a:t>  </a:t>
            </a:r>
          </a:p>
          <a:p>
            <a:pPr>
              <a:buFontTx/>
              <a:buNone/>
            </a:pPr>
            <a:r>
              <a:rPr lang="en-US" sz="2000" dirty="0" smtClean="0">
                <a:latin typeface="Courier New" pitchFamily="49" charset="0"/>
              </a:rPr>
              <a:t>  public static int </a:t>
            </a:r>
            <a:r>
              <a:rPr lang="en-US" sz="2000" dirty="0" err="1" smtClean="0">
                <a:latin typeface="Courier New" pitchFamily="49" charset="0"/>
              </a:rPr>
              <a:t>randomInt</a:t>
            </a:r>
            <a:r>
              <a:rPr lang="en-US" sz="2000" dirty="0" smtClean="0">
                <a:latin typeface="Courier New" pitchFamily="49" charset="0"/>
              </a:rPr>
              <a:t>(int range) {</a:t>
            </a:r>
          </a:p>
          <a:p>
            <a:pPr>
              <a:buFontTx/>
              <a:buNone/>
            </a:pPr>
            <a:r>
              <a:rPr lang="en-US" sz="2000" dirty="0" smtClean="0">
                <a:latin typeface="Courier New" pitchFamily="49" charset="0"/>
              </a:rPr>
              <a:t>    return(</a:t>
            </a:r>
            <a:r>
              <a:rPr lang="en-US" sz="2000" dirty="0" err="1" smtClean="0">
                <a:latin typeface="Courier New" pitchFamily="49" charset="0"/>
              </a:rPr>
              <a:t>r.nextInt</a:t>
            </a:r>
            <a:r>
              <a:rPr lang="en-US" sz="2000" dirty="0" smtClean="0">
                <a:latin typeface="Courier New" pitchFamily="49" charset="0"/>
              </a:rPr>
              <a:t>(range));</a:t>
            </a:r>
          </a:p>
          <a:p>
            <a:pPr>
              <a:buFontTx/>
              <a:buNone/>
            </a:pPr>
            <a:r>
              <a:rPr lang="en-US" sz="2000" dirty="0" smtClean="0">
                <a:latin typeface="Courier New" pitchFamily="49" charset="0"/>
              </a:rPr>
              <a:t>  }</a:t>
            </a:r>
          </a:p>
          <a:p>
            <a:pPr>
              <a:buFontTx/>
              <a:buNone/>
            </a:pPr>
            <a:r>
              <a:rPr lang="en-US" sz="2000" dirty="0" smtClean="0">
                <a:latin typeface="Courier New" pitchFamily="49" charset="0"/>
              </a:rPr>
              <a:t>  </a:t>
            </a:r>
          </a:p>
          <a:p>
            <a:pPr>
              <a:buFontTx/>
              <a:buNone/>
            </a:pPr>
            <a:r>
              <a:rPr lang="en-US" sz="2000" dirty="0" smtClean="0">
                <a:latin typeface="Courier New" pitchFamily="49" charset="0"/>
              </a:rPr>
              <a:t>  public static int </a:t>
            </a:r>
            <a:r>
              <a:rPr lang="en-US" sz="2000" dirty="0" err="1" smtClean="0">
                <a:latin typeface="Courier New" pitchFamily="49" charset="0"/>
              </a:rPr>
              <a:t>randomIndex</a:t>
            </a:r>
            <a:r>
              <a:rPr lang="en-US" sz="2000" dirty="0" smtClean="0">
                <a:latin typeface="Courier New" pitchFamily="49" charset="0"/>
              </a:rPr>
              <a:t>(Object[] array) {</a:t>
            </a:r>
          </a:p>
          <a:p>
            <a:pPr>
              <a:buFontTx/>
              <a:buNone/>
            </a:pPr>
            <a:r>
              <a:rPr lang="en-US" sz="2000" dirty="0" smtClean="0">
                <a:latin typeface="Courier New" pitchFamily="49" charset="0"/>
              </a:rPr>
              <a:t>    return(</a:t>
            </a:r>
            <a:r>
              <a:rPr lang="en-US" sz="2000" dirty="0" err="1" smtClean="0">
                <a:latin typeface="Courier New" pitchFamily="49" charset="0"/>
              </a:rPr>
              <a:t>randomInt</a:t>
            </a:r>
            <a:r>
              <a:rPr lang="en-US" sz="2000" dirty="0" smtClean="0">
                <a:latin typeface="Courier New" pitchFamily="49" charset="0"/>
              </a:rPr>
              <a:t>(</a:t>
            </a:r>
            <a:r>
              <a:rPr lang="en-US" sz="2000" dirty="0" err="1" smtClean="0">
                <a:latin typeface="Courier New" pitchFamily="49" charset="0"/>
              </a:rPr>
              <a:t>array.length</a:t>
            </a:r>
            <a:r>
              <a:rPr lang="en-US" sz="2000" dirty="0" smtClean="0">
                <a:latin typeface="Courier New" pitchFamily="49" charset="0"/>
              </a:rPr>
              <a:t>));</a:t>
            </a:r>
          </a:p>
          <a:p>
            <a:pPr>
              <a:buFontTx/>
              <a:buNone/>
            </a:pPr>
            <a:r>
              <a:rPr lang="en-US" sz="2000" dirty="0" smtClean="0">
                <a:latin typeface="Courier New" pitchFamily="49" charset="0"/>
              </a:rPr>
              <a:t>  }</a:t>
            </a:r>
          </a:p>
          <a:p>
            <a:pPr>
              <a:buFontTx/>
              <a:buNone/>
            </a:pPr>
            <a:r>
              <a:rPr lang="en-US" sz="2000" dirty="0" smtClean="0">
                <a:latin typeface="Courier New" pitchFamily="49" charset="0"/>
              </a:rPr>
              <a:t>  </a:t>
            </a:r>
          </a:p>
          <a:p>
            <a:pPr>
              <a:buFontTx/>
              <a:buNone/>
            </a:pPr>
            <a:r>
              <a:rPr lang="en-US" sz="2000" dirty="0" smtClean="0">
                <a:latin typeface="Courier New" pitchFamily="49" charset="0"/>
              </a:rPr>
              <a:t>  public static &lt;T&gt; T </a:t>
            </a:r>
            <a:r>
              <a:rPr lang="en-US" sz="2000" dirty="0" err="1" smtClean="0">
                <a:solidFill>
                  <a:srgbClr val="FF0000"/>
                </a:solidFill>
                <a:latin typeface="Courier New" pitchFamily="49" charset="0"/>
              </a:rPr>
              <a:t>randomElement</a:t>
            </a:r>
            <a:r>
              <a:rPr lang="en-US" sz="2000" dirty="0" smtClean="0">
                <a:latin typeface="Courier New" pitchFamily="49" charset="0"/>
              </a:rPr>
              <a:t>(T[] array) {</a:t>
            </a:r>
          </a:p>
          <a:p>
            <a:pPr>
              <a:buFontTx/>
              <a:buNone/>
            </a:pPr>
            <a:r>
              <a:rPr lang="en-US" sz="2000" dirty="0" smtClean="0">
                <a:latin typeface="Courier New" pitchFamily="49" charset="0"/>
              </a:rPr>
              <a:t>    return(array[</a:t>
            </a:r>
            <a:r>
              <a:rPr lang="en-US" sz="2000" dirty="0" err="1" smtClean="0">
                <a:latin typeface="Courier New" pitchFamily="49" charset="0"/>
              </a:rPr>
              <a:t>randomIndex</a:t>
            </a:r>
            <a:r>
              <a:rPr lang="en-US" sz="2000" dirty="0" smtClean="0">
                <a:latin typeface="Courier New" pitchFamily="49" charset="0"/>
              </a:rPr>
              <a:t>(array)]);</a:t>
            </a:r>
          </a:p>
          <a:p>
            <a:pPr>
              <a:buFontTx/>
              <a:buNone/>
            </a:pPr>
            <a:r>
              <a:rPr lang="en-US" sz="2000" dirty="0" smtClean="0">
                <a:latin typeface="Courier New" pitchFamily="49" charset="0"/>
              </a:rPr>
              <a:t>  }</a:t>
            </a:r>
          </a:p>
          <a:p>
            <a:pPr>
              <a:buFontTx/>
              <a:buNone/>
            </a:pPr>
            <a:r>
              <a:rPr lang="en-US" sz="2000" dirty="0" smtClean="0">
                <a:latin typeface="Courier New" pitchFamily="49" charset="0"/>
              </a:rPr>
              <a:t>}</a:t>
            </a:r>
          </a:p>
        </p:txBody>
      </p:sp>
      <p:sp>
        <p:nvSpPr>
          <p:cNvPr id="4" name="Slide Number Placeholder 3"/>
          <p:cNvSpPr>
            <a:spLocks noGrp="1"/>
          </p:cNvSpPr>
          <p:nvPr>
            <p:ph type="sldNum" sz="quarter" idx="10"/>
          </p:nvPr>
        </p:nvSpPr>
        <p:spPr/>
        <p:txBody>
          <a:bodyPr/>
          <a:lstStyle/>
          <a:p>
            <a:fld id="{36DC1E80-1A10-41B0-81DF-25F139E64CF8}" type="slidenum">
              <a:rPr lang="en-US" altLang="en-US"/>
              <a:pPr/>
              <a:t>66</a:t>
            </a:fld>
            <a:endParaRPr lang="en-US" altLang="en-US">
              <a:solidFill>
                <a:schemeClr val="accent2"/>
              </a:solidFill>
            </a:endParaRPr>
          </a:p>
        </p:txBody>
      </p:sp>
    </p:spTree>
  </p:cSld>
  <p:clrMapOvr>
    <a:masterClrMapping/>
  </p:clrMapOvr>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sz="4400" dirty="0" smtClean="0"/>
              <a:t>JSON Example: Results</a:t>
            </a:r>
            <a:endParaRPr lang="en-US" dirty="0"/>
          </a:p>
        </p:txBody>
      </p:sp>
      <p:sp>
        <p:nvSpPr>
          <p:cNvPr id="4" name="Slide Number Placeholder 3"/>
          <p:cNvSpPr>
            <a:spLocks noGrp="1"/>
          </p:cNvSpPr>
          <p:nvPr>
            <p:ph type="sldNum" sz="quarter" idx="10"/>
          </p:nvPr>
        </p:nvSpPr>
        <p:spPr/>
        <p:txBody>
          <a:bodyPr/>
          <a:lstStyle/>
          <a:p>
            <a:fld id="{15A07B82-CC66-462C-8A50-3A29B43DABFB}" type="slidenum">
              <a:rPr lang="en-US" altLang="en-US" smtClean="0"/>
              <a:pPr/>
              <a:t>67</a:t>
            </a:fld>
            <a:endParaRPr lang="en-US" altLang="en-US">
              <a:solidFill>
                <a:schemeClr val="accent2"/>
              </a:solidFill>
            </a:endParaRPr>
          </a:p>
        </p:txBody>
      </p:sp>
      <p:pic>
        <p:nvPicPr>
          <p:cNvPr id="6" name="Picture 5" descr="show-nums.jpg"/>
          <p:cNvPicPr>
            <a:picLocks noChangeAspect="1"/>
          </p:cNvPicPr>
          <p:nvPr/>
        </p:nvPicPr>
        <p:blipFill>
          <a:blip r:embed="rId2" cstate="print"/>
          <a:stretch>
            <a:fillRect/>
          </a:stretch>
        </p:blipFill>
        <p:spPr>
          <a:xfrm>
            <a:off x="1147536" y="1676400"/>
            <a:ext cx="7234464" cy="3810000"/>
          </a:xfrm>
          <a:prstGeom prst="rect">
            <a:avLst/>
          </a:prstGeom>
        </p:spPr>
      </p:pic>
    </p:spTree>
  </p:cSld>
  <p:clrMapOvr>
    <a:masterClrMapping/>
  </p:clrMapOvr>
  <p:timing>
    <p:tnLst>
      <p:par>
        <p:cT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2180" name="Rectangle 4"/>
          <p:cNvSpPr>
            <a:spLocks noGrp="1" noChangeArrowheads="1"/>
          </p:cNvSpPr>
          <p:nvPr>
            <p:ph type="ctrTitle"/>
          </p:nvPr>
        </p:nvSpPr>
        <p:spPr/>
        <p:txBody>
          <a:bodyPr/>
          <a:lstStyle/>
          <a:p>
            <a:r>
              <a:rPr lang="en-US" smtClean="0"/>
              <a:t>Wrap-up</a:t>
            </a:r>
            <a:endParaRPr lang="en-US" dirty="0"/>
          </a:p>
        </p:txBody>
      </p:sp>
    </p:spTree>
  </p:cSld>
  <p:clrMapOvr>
    <a:masterClrMapping/>
  </p:clrMapOvr>
  <p:timing>
    <p:tnLst>
      <p:par>
        <p:cT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“Best” JavaScript Libraries</a:t>
            </a:r>
            <a:endParaRPr lang="en-US" dirty="0"/>
          </a:p>
        </p:txBody>
      </p:sp>
      <p:sp>
        <p:nvSpPr>
          <p:cNvPr id="3" name="Content Placeholder 2"/>
          <p:cNvSpPr>
            <a:spLocks noGrp="1"/>
          </p:cNvSpPr>
          <p:nvPr>
            <p:ph idx="1"/>
          </p:nvPr>
        </p:nvSpPr>
        <p:spPr/>
        <p:txBody>
          <a:bodyPr>
            <a:normAutofit lnSpcReduction="10000"/>
          </a:bodyPr>
          <a:lstStyle/>
          <a:p>
            <a:r>
              <a:rPr lang="en-US" dirty="0" smtClean="0"/>
              <a:t>General JavaScript programming</a:t>
            </a:r>
          </a:p>
          <a:p>
            <a:pPr lvl="1"/>
            <a:r>
              <a:rPr lang="en-US" dirty="0" smtClean="0"/>
              <a:t>Prototype is clear leader</a:t>
            </a:r>
          </a:p>
          <a:p>
            <a:r>
              <a:rPr lang="en-US" dirty="0" smtClean="0"/>
              <a:t>DOM manipulation</a:t>
            </a:r>
          </a:p>
          <a:p>
            <a:pPr lvl="1"/>
            <a:r>
              <a:rPr lang="en-US" dirty="0" err="1" smtClean="0"/>
              <a:t>jQuery</a:t>
            </a:r>
            <a:r>
              <a:rPr lang="en-US" dirty="0" smtClean="0"/>
              <a:t> is leader</a:t>
            </a:r>
          </a:p>
          <a:p>
            <a:pPr lvl="2"/>
            <a:r>
              <a:rPr lang="en-US" dirty="0" smtClean="0"/>
              <a:t>But others copying </a:t>
            </a:r>
            <a:r>
              <a:rPr lang="en-US" dirty="0" err="1" smtClean="0"/>
              <a:t>jQuery’s</a:t>
            </a:r>
            <a:r>
              <a:rPr lang="en-US" dirty="0" smtClean="0"/>
              <a:t> approach and closing the gap</a:t>
            </a:r>
          </a:p>
          <a:p>
            <a:pPr lvl="3"/>
            <a:r>
              <a:rPr lang="en-US" dirty="0" smtClean="0"/>
              <a:t>See http://sizzlejs.com/ -- </a:t>
            </a:r>
            <a:r>
              <a:rPr lang="en-US" dirty="0" err="1" smtClean="0"/>
              <a:t>jQuery’s</a:t>
            </a:r>
            <a:r>
              <a:rPr lang="en-US" dirty="0" smtClean="0"/>
              <a:t> selector library now separate</a:t>
            </a:r>
          </a:p>
          <a:p>
            <a:r>
              <a:rPr lang="en-US" dirty="0" smtClean="0"/>
              <a:t>Rich GUIs</a:t>
            </a:r>
          </a:p>
          <a:p>
            <a:pPr lvl="1"/>
            <a:r>
              <a:rPr lang="en-US" dirty="0" smtClean="0"/>
              <a:t>Ext/JS, Dojo, and YUI are leaders</a:t>
            </a:r>
          </a:p>
          <a:p>
            <a:pPr lvl="2"/>
            <a:r>
              <a:rPr lang="en-US" dirty="0" smtClean="0"/>
              <a:t>jQuery UI: 2</a:t>
            </a:r>
            <a:r>
              <a:rPr lang="en-US" baseline="30000" dirty="0" smtClean="0"/>
              <a:t>nd</a:t>
            </a:r>
            <a:r>
              <a:rPr lang="en-US" dirty="0" smtClean="0"/>
              <a:t> tier, Prototype: nothing, Scriptaculous: few</a:t>
            </a:r>
          </a:p>
          <a:p>
            <a:r>
              <a:rPr lang="en-US" dirty="0" smtClean="0"/>
              <a:t>Usage in industry</a:t>
            </a:r>
          </a:p>
          <a:p>
            <a:pPr lvl="1"/>
            <a:r>
              <a:rPr lang="en-US" dirty="0" err="1" smtClean="0"/>
              <a:t>jQuery</a:t>
            </a:r>
            <a:r>
              <a:rPr lang="en-US" dirty="0" smtClean="0"/>
              <a:t> is clear leader as of late 2009</a:t>
            </a:r>
          </a:p>
          <a:p>
            <a:r>
              <a:rPr lang="en-US" dirty="0" smtClean="0"/>
              <a:t>Looking ahead</a:t>
            </a:r>
          </a:p>
          <a:p>
            <a:pPr lvl="1"/>
            <a:r>
              <a:rPr lang="en-US" dirty="0" smtClean="0"/>
              <a:t>All entries above are likely to change significantly</a:t>
            </a:r>
          </a:p>
          <a:p>
            <a:pPr lvl="1"/>
            <a:r>
              <a:rPr lang="en-US" dirty="0" smtClean="0"/>
              <a:t>Google’s Closure Library lurking on the horizon!</a:t>
            </a:r>
          </a:p>
        </p:txBody>
      </p:sp>
      <p:sp>
        <p:nvSpPr>
          <p:cNvPr id="4" name="Slide Number Placeholder 3"/>
          <p:cNvSpPr>
            <a:spLocks noGrp="1"/>
          </p:cNvSpPr>
          <p:nvPr>
            <p:ph type="sldNum" sz="quarter" idx="10"/>
          </p:nvPr>
        </p:nvSpPr>
        <p:spPr/>
        <p:txBody>
          <a:bodyPr/>
          <a:lstStyle/>
          <a:p>
            <a:fld id="{15A07B82-CC66-462C-8A50-3A29B43DABFB}" type="slidenum">
              <a:rPr lang="en-US" altLang="en-US" smtClean="0"/>
              <a:pPr/>
              <a:t>69</a:t>
            </a:fld>
            <a:endParaRPr lang="en-US" altLang="en-US">
              <a:solidFill>
                <a:schemeClr val="accent2"/>
              </a:solidFill>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Industry Usage</a:t>
            </a:r>
            <a:endParaRPr lang="en-US" dirty="0"/>
          </a:p>
        </p:txBody>
      </p:sp>
      <p:sp>
        <p:nvSpPr>
          <p:cNvPr id="4" name="Slide Number Placeholder 3"/>
          <p:cNvSpPr>
            <a:spLocks noGrp="1"/>
          </p:cNvSpPr>
          <p:nvPr>
            <p:ph type="sldNum" sz="quarter" idx="10"/>
          </p:nvPr>
        </p:nvSpPr>
        <p:spPr/>
        <p:txBody>
          <a:bodyPr/>
          <a:lstStyle/>
          <a:p>
            <a:fld id="{15A07B82-CC66-462C-8A50-3A29B43DABFB}" type="slidenum">
              <a:rPr lang="en-US" altLang="en-US" smtClean="0"/>
              <a:pPr/>
              <a:t>7</a:t>
            </a:fld>
            <a:endParaRPr lang="en-US" altLang="en-US">
              <a:solidFill>
                <a:schemeClr val="accent2"/>
              </a:solidFill>
            </a:endParaRPr>
          </a:p>
        </p:txBody>
      </p:sp>
      <p:sp>
        <p:nvSpPr>
          <p:cNvPr id="5" name="Text Box 4"/>
          <p:cNvSpPr txBox="1">
            <a:spLocks noChangeArrowheads="1"/>
          </p:cNvSpPr>
          <p:nvPr/>
        </p:nvSpPr>
        <p:spPr bwMode="ltGray">
          <a:xfrm>
            <a:off x="1295400" y="6334780"/>
            <a:ext cx="7678738" cy="523220"/>
          </a:xfrm>
          <a:prstGeom prst="rect">
            <a:avLst/>
          </a:prstGeom>
          <a:noFill/>
          <a:ln w="9525">
            <a:noFill/>
            <a:miter lim="800000"/>
            <a:headEnd/>
            <a:tailEnd/>
          </a:ln>
          <a:effectLst/>
        </p:spPr>
        <p:txBody>
          <a:bodyPr wrap="square">
            <a:spAutoFit/>
          </a:bodyPr>
          <a:lstStyle/>
          <a:p>
            <a:r>
              <a:rPr lang="en-US" sz="1400" b="1" dirty="0" smtClean="0">
                <a:solidFill>
                  <a:srgbClr val="0000FF"/>
                </a:solidFill>
                <a:latin typeface="Arial Narrow" pitchFamily="34" charset="0"/>
              </a:rPr>
              <a:t>Approximately 40% of matches to “prototype and JavaScript” were false positives such as “build a prototype with JavaScript”. So, discount the Prototype graph by about 40%.</a:t>
            </a:r>
            <a:endParaRPr lang="en-US" sz="1400" b="1" dirty="0">
              <a:solidFill>
                <a:srgbClr val="0000FF"/>
              </a:solidFill>
              <a:latin typeface="Arial Narrow" pitchFamily="34" charset="0"/>
            </a:endParaRPr>
          </a:p>
        </p:txBody>
      </p:sp>
      <p:pic>
        <p:nvPicPr>
          <p:cNvPr id="7" name="Picture 6" descr="javascript-libraries-jobgraph.png"/>
          <p:cNvPicPr>
            <a:picLocks noChangeAspect="1"/>
          </p:cNvPicPr>
          <p:nvPr/>
        </p:nvPicPr>
        <p:blipFill>
          <a:blip r:embed="rId2" cstate="print"/>
          <a:stretch>
            <a:fillRect/>
          </a:stretch>
        </p:blipFill>
        <p:spPr>
          <a:xfrm>
            <a:off x="533400" y="1447799"/>
            <a:ext cx="8610600" cy="4783667"/>
          </a:xfrm>
          <a:prstGeom prst="rect">
            <a:avLst/>
          </a:prstGeom>
        </p:spPr>
      </p:pic>
    </p:spTree>
  </p:cSld>
  <p:clrMapOvr>
    <a:masterClrMapping/>
  </p:clrMapOvr>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Books and References</a:t>
            </a:r>
            <a:endParaRPr lang="en-US" dirty="0"/>
          </a:p>
        </p:txBody>
      </p:sp>
      <p:sp>
        <p:nvSpPr>
          <p:cNvPr id="3" name="Content Placeholder 2"/>
          <p:cNvSpPr>
            <a:spLocks noGrp="1"/>
          </p:cNvSpPr>
          <p:nvPr>
            <p:ph idx="1"/>
          </p:nvPr>
        </p:nvSpPr>
        <p:spPr/>
        <p:txBody>
          <a:bodyPr/>
          <a:lstStyle/>
          <a:p>
            <a:r>
              <a:rPr lang="en-US" i="1" dirty="0" smtClean="0"/>
              <a:t>jQuery in Action </a:t>
            </a:r>
          </a:p>
          <a:p>
            <a:pPr lvl="1"/>
            <a:r>
              <a:rPr lang="en-US" dirty="0" smtClean="0"/>
              <a:t>by Bear </a:t>
            </a:r>
            <a:r>
              <a:rPr lang="en-US" dirty="0" err="1" smtClean="0"/>
              <a:t>Bibeault</a:t>
            </a:r>
            <a:r>
              <a:rPr lang="en-US" dirty="0" smtClean="0"/>
              <a:t>, </a:t>
            </a:r>
            <a:r>
              <a:rPr lang="en-US" dirty="0" err="1" smtClean="0"/>
              <a:t>Yehuda</a:t>
            </a:r>
            <a:r>
              <a:rPr lang="en-US" dirty="0" smtClean="0"/>
              <a:t> Katz, and John </a:t>
            </a:r>
            <a:r>
              <a:rPr lang="en-US" dirty="0" err="1" smtClean="0"/>
              <a:t>Resig</a:t>
            </a:r>
            <a:endParaRPr lang="en-US" dirty="0" smtClean="0"/>
          </a:p>
          <a:p>
            <a:r>
              <a:rPr lang="en-US" i="1" dirty="0" smtClean="0"/>
              <a:t>Learning jQuery 1.3 </a:t>
            </a:r>
          </a:p>
          <a:p>
            <a:pPr lvl="1"/>
            <a:r>
              <a:rPr lang="en-US" dirty="0" smtClean="0"/>
              <a:t>by Jonathan Chaffer, Karl </a:t>
            </a:r>
            <a:r>
              <a:rPr lang="en-US" dirty="0" err="1" smtClean="0"/>
              <a:t>Swedberg</a:t>
            </a:r>
            <a:r>
              <a:rPr lang="en-US" dirty="0" smtClean="0"/>
              <a:t>, and John </a:t>
            </a:r>
            <a:r>
              <a:rPr lang="en-US" dirty="0" err="1" smtClean="0"/>
              <a:t>Resig</a:t>
            </a:r>
            <a:endParaRPr lang="en-US" dirty="0" smtClean="0"/>
          </a:p>
          <a:p>
            <a:r>
              <a:rPr lang="en-US" dirty="0" smtClean="0"/>
              <a:t>http://docs.jquery.com/</a:t>
            </a:r>
          </a:p>
          <a:p>
            <a:pPr lvl="1"/>
            <a:r>
              <a:rPr lang="en-US" dirty="0" smtClean="0"/>
              <a:t>Very complete</a:t>
            </a:r>
          </a:p>
          <a:p>
            <a:pPr lvl="1"/>
            <a:r>
              <a:rPr lang="en-US" dirty="0" smtClean="0"/>
              <a:t>Moderately well organized</a:t>
            </a:r>
          </a:p>
          <a:p>
            <a:pPr lvl="1"/>
            <a:r>
              <a:rPr lang="en-US" dirty="0" smtClean="0"/>
              <a:t>Moderate number of explicit examples</a:t>
            </a:r>
          </a:p>
          <a:p>
            <a:r>
              <a:rPr lang="en-US" i="1" dirty="0" smtClean="0"/>
              <a:t>jQuery UI 1.6</a:t>
            </a:r>
          </a:p>
          <a:p>
            <a:pPr lvl="1"/>
            <a:r>
              <a:rPr lang="en-US" dirty="0" smtClean="0"/>
              <a:t>By Dan Wellman</a:t>
            </a:r>
          </a:p>
          <a:p>
            <a:pPr lvl="1"/>
            <a:r>
              <a:rPr lang="en-US" dirty="0" smtClean="0"/>
              <a:t>Looks good, but jQuery UI is changing rapidly (current version is 1.7), so the online docs are perhaps better</a:t>
            </a:r>
          </a:p>
        </p:txBody>
      </p:sp>
      <p:sp>
        <p:nvSpPr>
          <p:cNvPr id="4" name="Slide Number Placeholder 3"/>
          <p:cNvSpPr>
            <a:spLocks noGrp="1"/>
          </p:cNvSpPr>
          <p:nvPr>
            <p:ph type="sldNum" sz="quarter" idx="10"/>
          </p:nvPr>
        </p:nvSpPr>
        <p:spPr/>
        <p:txBody>
          <a:bodyPr/>
          <a:lstStyle/>
          <a:p>
            <a:fld id="{15A07B82-CC66-462C-8A50-3A29B43DABFB}" type="slidenum">
              <a:rPr lang="en-US" altLang="en-US" smtClean="0"/>
              <a:pPr/>
              <a:t>70</a:t>
            </a:fld>
            <a:endParaRPr lang="en-US" altLang="en-US">
              <a:solidFill>
                <a:schemeClr val="accent2"/>
              </a:solidFill>
            </a:endParaRPr>
          </a:p>
        </p:txBody>
      </p:sp>
    </p:spTree>
  </p:cSld>
  <p:clrMapOvr>
    <a:masterClrMapping/>
  </p:clrMapOvr>
  <p:timing>
    <p:tnLst>
      <p:par>
        <p:cTn id="1" dur="indefinite" restart="never" nodeType="tmRoot"/>
      </p:par>
    </p:tn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Summary</a:t>
            </a:r>
            <a:endParaRPr lang="en-US" dirty="0"/>
          </a:p>
        </p:txBody>
      </p:sp>
      <p:sp>
        <p:nvSpPr>
          <p:cNvPr id="3" name="Content Placeholder 2"/>
          <p:cNvSpPr>
            <a:spLocks noGrp="1"/>
          </p:cNvSpPr>
          <p:nvPr>
            <p:ph idx="1"/>
          </p:nvPr>
        </p:nvSpPr>
        <p:spPr/>
        <p:txBody>
          <a:bodyPr/>
          <a:lstStyle/>
          <a:p>
            <a:r>
              <a:rPr lang="en-US" dirty="0" smtClean="0"/>
              <a:t>Assigning event handlers programmatically</a:t>
            </a:r>
          </a:p>
          <a:p>
            <a:pPr lvl="1">
              <a:buNone/>
            </a:pPr>
            <a:r>
              <a:rPr lang="en-US" sz="2000" b="1" dirty="0" smtClean="0">
                <a:latin typeface="Courier New" pitchFamily="49" charset="0"/>
                <a:cs typeface="Courier New" pitchFamily="49" charset="0"/>
              </a:rPr>
              <a:t>$(function() { </a:t>
            </a:r>
          </a:p>
          <a:p>
            <a:pPr lvl="1">
              <a:buNone/>
            </a:pPr>
            <a:r>
              <a:rPr lang="en-US" sz="2000" b="1" dirty="0" smtClean="0">
                <a:latin typeface="Courier New" pitchFamily="49" charset="0"/>
                <a:cs typeface="Courier New" pitchFamily="49" charset="0"/>
              </a:rPr>
              <a:t>    $("#some-id").click(</a:t>
            </a:r>
            <a:r>
              <a:rPr lang="en-US" sz="2000" b="1" dirty="0" err="1" smtClean="0">
                <a:latin typeface="Courier New" pitchFamily="49" charset="0"/>
                <a:cs typeface="Courier New" pitchFamily="49" charset="0"/>
              </a:rPr>
              <a:t>someFunction</a:t>
            </a:r>
            <a:r>
              <a:rPr lang="en-US" sz="2000" b="1" dirty="0" smtClean="0">
                <a:latin typeface="Courier New" pitchFamily="49" charset="0"/>
                <a:cs typeface="Courier New" pitchFamily="49" charset="0"/>
              </a:rPr>
              <a:t>); </a:t>
            </a:r>
          </a:p>
          <a:p>
            <a:pPr lvl="1">
              <a:buNone/>
            </a:pPr>
            <a:r>
              <a:rPr lang="en-US" sz="2000" b="1" dirty="0" smtClean="0">
                <a:latin typeface="Courier New" pitchFamily="49" charset="0"/>
                <a:cs typeface="Courier New" pitchFamily="49" charset="0"/>
              </a:rPr>
              <a:t>});</a:t>
            </a:r>
            <a:endParaRPr lang="en-US" sz="2000" dirty="0" smtClean="0">
              <a:latin typeface="Courier New" pitchFamily="49" charset="0"/>
              <a:cs typeface="Courier New" pitchFamily="49" charset="0"/>
            </a:endParaRPr>
          </a:p>
          <a:p>
            <a:endParaRPr lang="en-US" dirty="0" smtClean="0"/>
          </a:p>
          <a:p>
            <a:r>
              <a:rPr lang="en-US" dirty="0" smtClean="0"/>
              <a:t>General Ajax requests (data-centric Ajax)</a:t>
            </a:r>
          </a:p>
          <a:p>
            <a:pPr lvl="1">
              <a:buNone/>
            </a:pPr>
            <a:r>
              <a:rPr lang="en-US" sz="2000" b="1" dirty="0" smtClean="0">
                <a:latin typeface="Courier New" pitchFamily="49" charset="0"/>
                <a:cs typeface="Courier New" pitchFamily="49" charset="0"/>
              </a:rPr>
              <a:t>$.</a:t>
            </a:r>
            <a:r>
              <a:rPr lang="en-US" sz="2000" b="1" dirty="0" err="1" smtClean="0">
                <a:latin typeface="Courier New" pitchFamily="49" charset="0"/>
                <a:cs typeface="Courier New" pitchFamily="49" charset="0"/>
              </a:rPr>
              <a:t>ajax</a:t>
            </a:r>
            <a:r>
              <a:rPr lang="en-US" sz="2000" b="1" dirty="0" smtClean="0">
                <a:latin typeface="Courier New" pitchFamily="49" charset="0"/>
                <a:cs typeface="Courier New" pitchFamily="49" charset="0"/>
              </a:rPr>
              <a:t>({ url: "relative-address", </a:t>
            </a:r>
          </a:p>
          <a:p>
            <a:pPr lvl="1">
              <a:buNone/>
            </a:pPr>
            <a:r>
              <a:rPr lang="en-US" sz="2000" b="1" dirty="0" smtClean="0">
                <a:latin typeface="Courier New" pitchFamily="49" charset="0"/>
                <a:cs typeface="Courier New" pitchFamily="49" charset="0"/>
              </a:rPr>
              <a:t>         success: </a:t>
            </a:r>
            <a:r>
              <a:rPr lang="en-US" sz="2000" b="1" dirty="0" err="1" smtClean="0">
                <a:latin typeface="Courier New" pitchFamily="49" charset="0"/>
                <a:cs typeface="Courier New" pitchFamily="49" charset="0"/>
              </a:rPr>
              <a:t>handlerFunction</a:t>
            </a:r>
            <a:r>
              <a:rPr lang="en-US" sz="2000" b="1" dirty="0" smtClean="0">
                <a:latin typeface="Courier New" pitchFamily="49" charset="0"/>
                <a:cs typeface="Courier New" pitchFamily="49" charset="0"/>
              </a:rPr>
              <a:t>,</a:t>
            </a:r>
          </a:p>
          <a:p>
            <a:pPr lvl="1">
              <a:buNone/>
            </a:pPr>
            <a:r>
              <a:rPr lang="en-US" sz="2000" b="1" dirty="0" smtClean="0">
                <a:latin typeface="Courier New" pitchFamily="49" charset="0"/>
                <a:cs typeface="Courier New" pitchFamily="49" charset="0"/>
              </a:rPr>
              <a:t>         data: $("#form-id").serialize(),</a:t>
            </a:r>
          </a:p>
          <a:p>
            <a:pPr lvl="1">
              <a:buNone/>
            </a:pPr>
            <a:r>
              <a:rPr lang="en-US" sz="2000" b="1" dirty="0" smtClean="0">
                <a:latin typeface="Courier New" pitchFamily="49" charset="0"/>
                <a:cs typeface="Courier New" pitchFamily="49" charset="0"/>
              </a:rPr>
              <a:t>         </a:t>
            </a:r>
            <a:r>
              <a:rPr lang="en-US" sz="2000" b="1" dirty="0" err="1" smtClean="0">
                <a:latin typeface="Courier New" pitchFamily="49" charset="0"/>
                <a:cs typeface="Courier New" pitchFamily="49" charset="0"/>
              </a:rPr>
              <a:t>dataType</a:t>
            </a:r>
            <a:r>
              <a:rPr lang="en-US" sz="2000" b="1" dirty="0" smtClean="0">
                <a:latin typeface="Courier New" pitchFamily="49" charset="0"/>
                <a:cs typeface="Courier New" pitchFamily="49" charset="0"/>
              </a:rPr>
              <a:t>: "</a:t>
            </a:r>
            <a:r>
              <a:rPr lang="en-US" sz="2000" b="1" dirty="0" err="1" smtClean="0">
                <a:latin typeface="Courier New" pitchFamily="49" charset="0"/>
                <a:cs typeface="Courier New" pitchFamily="49" charset="0"/>
              </a:rPr>
              <a:t>json</a:t>
            </a:r>
            <a:r>
              <a:rPr lang="en-US" sz="2000" b="1" dirty="0" smtClean="0">
                <a:latin typeface="Courier New" pitchFamily="49" charset="0"/>
                <a:cs typeface="Courier New" pitchFamily="49" charset="0"/>
              </a:rPr>
              <a:t>" });</a:t>
            </a:r>
            <a:endParaRPr lang="en-US" sz="2000" dirty="0" smtClean="0">
              <a:latin typeface="Courier New" pitchFamily="49" charset="0"/>
              <a:cs typeface="Courier New" pitchFamily="49" charset="0"/>
            </a:endParaRPr>
          </a:p>
          <a:p>
            <a:endParaRPr lang="en-US" dirty="0" smtClean="0"/>
          </a:p>
          <a:p>
            <a:r>
              <a:rPr lang="en-US" dirty="0" smtClean="0"/>
              <a:t>Loading result (content-centric Ajax)</a:t>
            </a:r>
          </a:p>
          <a:p>
            <a:pPr lvl="1">
              <a:buNone/>
            </a:pPr>
            <a:r>
              <a:rPr lang="en-US" sz="2000" b="1" dirty="0" smtClean="0">
                <a:latin typeface="Courier New" pitchFamily="49" charset="0"/>
                <a:cs typeface="Courier New" pitchFamily="49" charset="0"/>
              </a:rPr>
              <a:t>$("#result-id").load("relative-address", </a:t>
            </a:r>
          </a:p>
          <a:p>
            <a:pPr lvl="1">
              <a:buNone/>
            </a:pPr>
            <a:r>
              <a:rPr lang="en-US" sz="2000" b="1" dirty="0" smtClean="0">
                <a:latin typeface="Courier New" pitchFamily="49" charset="0"/>
                <a:cs typeface="Courier New" pitchFamily="49" charset="0"/>
              </a:rPr>
              <a:t>                     $("#form-id").serialize());</a:t>
            </a:r>
            <a:endParaRPr lang="en-US" sz="2000" b="1" dirty="0">
              <a:latin typeface="Courier New" pitchFamily="49" charset="0"/>
              <a:cs typeface="Courier New" pitchFamily="49" charset="0"/>
            </a:endParaRPr>
          </a:p>
        </p:txBody>
      </p:sp>
      <p:sp>
        <p:nvSpPr>
          <p:cNvPr id="4" name="Slide Number Placeholder 3"/>
          <p:cNvSpPr>
            <a:spLocks noGrp="1"/>
          </p:cNvSpPr>
          <p:nvPr>
            <p:ph type="sldNum" sz="quarter" idx="10"/>
          </p:nvPr>
        </p:nvSpPr>
        <p:spPr/>
        <p:txBody>
          <a:bodyPr/>
          <a:lstStyle/>
          <a:p>
            <a:fld id="{15A07B82-CC66-462C-8A50-3A29B43DABFB}" type="slidenum">
              <a:rPr lang="en-US" altLang="en-US" smtClean="0"/>
              <a:pPr/>
              <a:t>71</a:t>
            </a:fld>
            <a:endParaRPr lang="en-US" altLang="en-US">
              <a:solidFill>
                <a:schemeClr val="accent2"/>
              </a:solidFill>
            </a:endParaRPr>
          </a:p>
        </p:txBody>
      </p:sp>
    </p:spTree>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48290" name="Rectangle 2"/>
          <p:cNvSpPr>
            <a:spLocks noGrp="1" noChangeArrowheads="1"/>
          </p:cNvSpPr>
          <p:nvPr>
            <p:ph type="ctrTitle"/>
          </p:nvPr>
        </p:nvSpPr>
        <p:spPr/>
        <p:txBody>
          <a:bodyPr/>
          <a:lstStyle/>
          <a:p>
            <a:r>
              <a:rPr lang="en-US"/>
              <a:t>Questions?</a:t>
            </a:r>
            <a:endParaRPr lang="en-US" altLang="en-US"/>
          </a:p>
        </p:txBody>
      </p:sp>
      <p:sp>
        <p:nvSpPr>
          <p:cNvPr id="3" name="Text Box 7"/>
          <p:cNvSpPr txBox="1">
            <a:spLocks noChangeArrowheads="1"/>
          </p:cNvSpPr>
          <p:nvPr/>
        </p:nvSpPr>
        <p:spPr bwMode="auto">
          <a:xfrm>
            <a:off x="1676400" y="5105400"/>
            <a:ext cx="7010400" cy="584775"/>
          </a:xfrm>
          <a:prstGeom prst="rect">
            <a:avLst/>
          </a:prstGeom>
          <a:noFill/>
          <a:ln w="12700">
            <a:noFill/>
            <a:miter lim="800000"/>
            <a:headEnd type="none" w="sm" len="sm"/>
            <a:tailEnd type="none" w="sm" len="sm"/>
          </a:ln>
          <a:effectLst/>
        </p:spPr>
        <p:txBody>
          <a:bodyPr wrap="square">
            <a:spAutoFit/>
          </a:bodyPr>
          <a:lstStyle/>
          <a:p>
            <a:pPr algn="ctr"/>
            <a:r>
              <a:rPr lang="en-US" sz="1600" dirty="0" smtClean="0">
                <a:latin typeface="Arial Narrow" pitchFamily="34" charset="0"/>
              </a:rPr>
              <a:t>More jQuery tutorials and downloadable s</a:t>
            </a:r>
            <a:r>
              <a:rPr lang="en-US" sz="1600" dirty="0" smtClean="0">
                <a:latin typeface="Arial Narrow" pitchFamily="34" charset="0"/>
              </a:rPr>
              <a:t>ource code </a:t>
            </a:r>
            <a:r>
              <a:rPr lang="en-US" sz="1600" dirty="0">
                <a:latin typeface="Arial Narrow" pitchFamily="34" charset="0"/>
              </a:rPr>
              <a:t>for </a:t>
            </a:r>
            <a:r>
              <a:rPr lang="en-US" sz="1600" dirty="0" smtClean="0">
                <a:latin typeface="Arial Narrow" pitchFamily="34" charset="0"/>
              </a:rPr>
              <a:t>these examples</a:t>
            </a:r>
            <a:r>
              <a:rPr lang="en-US" sz="1600" dirty="0">
                <a:latin typeface="Arial Narrow" pitchFamily="34" charset="0"/>
              </a:rPr>
              <a:t>:</a:t>
            </a:r>
          </a:p>
          <a:p>
            <a:pPr algn="ctr"/>
            <a:r>
              <a:rPr lang="en-US" sz="1600" dirty="0">
                <a:latin typeface="Arial Narrow" pitchFamily="34" charset="0"/>
              </a:rPr>
              <a:t>http://</a:t>
            </a:r>
            <a:r>
              <a:rPr lang="en-US" sz="1600" dirty="0" smtClean="0">
                <a:latin typeface="Arial Narrow" pitchFamily="34" charset="0"/>
              </a:rPr>
              <a:t>courses.coreservlets.com/Course-Materials/jquery.html</a:t>
            </a:r>
            <a:endParaRPr lang="en-US" sz="1600" dirty="0">
              <a:latin typeface="Arial Narrow" pitchFamily="34" charset="0"/>
            </a:endParaRPr>
          </a:p>
        </p:txBody>
      </p:sp>
    </p:spTree>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58562" name="Rectangle 2"/>
          <p:cNvSpPr>
            <a:spLocks noGrp="1" noChangeArrowheads="1"/>
          </p:cNvSpPr>
          <p:nvPr>
            <p:ph type="ctrTitle"/>
          </p:nvPr>
        </p:nvSpPr>
        <p:spPr/>
        <p:txBody>
          <a:bodyPr/>
          <a:lstStyle/>
          <a:p>
            <a:r>
              <a:rPr lang="en-US" dirty="0" smtClean="0"/>
              <a:t>jQuery Selectors: Basics</a:t>
            </a:r>
            <a:endParaRPr lang="en-US" dirty="0"/>
          </a:p>
        </p:txBody>
      </p:sp>
      <p:sp>
        <p:nvSpPr>
          <p:cNvPr id="3" name="Text Box 4"/>
          <p:cNvSpPr txBox="1">
            <a:spLocks noChangeArrowheads="1"/>
          </p:cNvSpPr>
          <p:nvPr/>
        </p:nvSpPr>
        <p:spPr bwMode="ltGray">
          <a:xfrm>
            <a:off x="2895600" y="4953000"/>
            <a:ext cx="4648200" cy="523220"/>
          </a:xfrm>
          <a:prstGeom prst="rect">
            <a:avLst/>
          </a:prstGeom>
          <a:noFill/>
          <a:ln w="9525">
            <a:noFill/>
            <a:miter lim="800000"/>
            <a:headEnd/>
            <a:tailEnd/>
          </a:ln>
          <a:effectLst/>
        </p:spPr>
        <p:txBody>
          <a:bodyPr wrap="square">
            <a:spAutoFit/>
          </a:bodyPr>
          <a:lstStyle/>
          <a:p>
            <a:r>
              <a:rPr lang="en-US" sz="1400" b="1" dirty="0" smtClean="0">
                <a:solidFill>
                  <a:srgbClr val="0000FF"/>
                </a:solidFill>
                <a:latin typeface="Arial Narrow" pitchFamily="34" charset="0"/>
              </a:rPr>
              <a:t>Note: brief intro only. More details in </a:t>
            </a:r>
            <a:r>
              <a:rPr lang="en-US" sz="1400" b="1" dirty="0" smtClean="0">
                <a:solidFill>
                  <a:srgbClr val="0000FF"/>
                </a:solidFill>
                <a:latin typeface="Arial Narrow" pitchFamily="34" charset="0"/>
              </a:rPr>
              <a:t>online tutorial </a:t>
            </a:r>
            <a:r>
              <a:rPr lang="en-US" sz="1400" b="1" dirty="0" smtClean="0">
                <a:solidFill>
                  <a:srgbClr val="0000FF"/>
                </a:solidFill>
                <a:latin typeface="Arial Narrow" pitchFamily="34" charset="0"/>
              </a:rPr>
              <a:t>at http://courses.coreservlets.com/Course-Materials/jquery.html.</a:t>
            </a:r>
            <a:endParaRPr lang="en-US" sz="1400" b="1" dirty="0">
              <a:solidFill>
                <a:srgbClr val="0000FF"/>
              </a:solidFill>
              <a:latin typeface="Arial Narrow" pitchFamily="34" charset="0"/>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Selecting DOM Elements</a:t>
            </a:r>
            <a:endParaRPr lang="en-US" dirty="0"/>
          </a:p>
        </p:txBody>
      </p:sp>
      <p:sp>
        <p:nvSpPr>
          <p:cNvPr id="3" name="Content Placeholder 2"/>
          <p:cNvSpPr>
            <a:spLocks noGrp="1"/>
          </p:cNvSpPr>
          <p:nvPr>
            <p:ph idx="1"/>
          </p:nvPr>
        </p:nvSpPr>
        <p:spPr/>
        <p:txBody>
          <a:bodyPr>
            <a:normAutofit lnSpcReduction="10000"/>
          </a:bodyPr>
          <a:lstStyle/>
          <a:p>
            <a:r>
              <a:rPr lang="en-US" dirty="0" smtClean="0"/>
              <a:t>Idea</a:t>
            </a:r>
          </a:p>
          <a:p>
            <a:pPr lvl="1"/>
            <a:r>
              <a:rPr lang="en-US" dirty="0" smtClean="0"/>
              <a:t>Use $("</a:t>
            </a:r>
            <a:r>
              <a:rPr lang="en-US" dirty="0" err="1" smtClean="0"/>
              <a:t>css</a:t>
            </a:r>
            <a:r>
              <a:rPr lang="en-US" dirty="0" smtClean="0"/>
              <a:t> selector") to get a set of DOM elements</a:t>
            </a:r>
          </a:p>
          <a:p>
            <a:pPr lvl="2"/>
            <a:r>
              <a:rPr lang="en-US" dirty="0" smtClean="0"/>
              <a:t>Then, perform operations on each (see next page)</a:t>
            </a:r>
          </a:p>
          <a:p>
            <a:pPr lvl="2"/>
            <a:r>
              <a:rPr lang="en-US" dirty="0" smtClean="0"/>
              <a:t>Much more detail given in next tutorial section</a:t>
            </a:r>
          </a:p>
          <a:p>
            <a:r>
              <a:rPr lang="en-US" dirty="0" smtClean="0"/>
              <a:t>Examples</a:t>
            </a:r>
          </a:p>
          <a:p>
            <a:pPr lvl="1"/>
            <a:r>
              <a:rPr lang="en-US" dirty="0" smtClean="0"/>
              <a:t>$("#some-id")</a:t>
            </a:r>
          </a:p>
          <a:p>
            <a:pPr lvl="2"/>
            <a:r>
              <a:rPr lang="en-US" dirty="0" smtClean="0"/>
              <a:t>Return 1-element set (or empty set) of element with id</a:t>
            </a:r>
          </a:p>
          <a:p>
            <a:pPr lvl="2"/>
            <a:r>
              <a:rPr lang="en-US" dirty="0" smtClean="0">
                <a:solidFill>
                  <a:srgbClr val="FF0000"/>
                </a:solidFill>
              </a:rPr>
              <a:t>Simplest use, and most common for Ajax (note the “#”!)</a:t>
            </a:r>
          </a:p>
          <a:p>
            <a:pPr lvl="1"/>
            <a:r>
              <a:rPr lang="en-US" dirty="0" smtClean="0"/>
              <a:t>$("p")</a:t>
            </a:r>
          </a:p>
          <a:p>
            <a:pPr lvl="2"/>
            <a:r>
              <a:rPr lang="en-US" dirty="0" smtClean="0"/>
              <a:t>Return all p elements</a:t>
            </a:r>
          </a:p>
          <a:p>
            <a:pPr lvl="1"/>
            <a:r>
              <a:rPr lang="en-US" dirty="0" smtClean="0"/>
              <a:t>$(".blah")</a:t>
            </a:r>
          </a:p>
          <a:p>
            <a:pPr lvl="2"/>
            <a:r>
              <a:rPr lang="en-US" dirty="0" smtClean="0"/>
              <a:t>Return all elements that have class="blah"</a:t>
            </a:r>
          </a:p>
          <a:p>
            <a:pPr lvl="1"/>
            <a:r>
              <a:rPr lang="en-US" dirty="0" smtClean="0"/>
              <a:t>$("</a:t>
            </a:r>
            <a:r>
              <a:rPr lang="en-US" dirty="0" err="1" smtClean="0"/>
              <a:t>li</a:t>
            </a:r>
            <a:r>
              <a:rPr lang="en-US" dirty="0" smtClean="0"/>
              <a:t> b </a:t>
            </a:r>
            <a:r>
              <a:rPr lang="en-US" dirty="0" err="1" smtClean="0"/>
              <a:t>span.blah</a:t>
            </a:r>
            <a:r>
              <a:rPr lang="en-US" dirty="0" smtClean="0"/>
              <a:t>")</a:t>
            </a:r>
          </a:p>
          <a:p>
            <a:pPr lvl="2"/>
            <a:r>
              <a:rPr lang="en-US" dirty="0" smtClean="0"/>
              <a:t>Return all &lt;span class="blah"&gt; elements that are inside b elements, that in turn are inside </a:t>
            </a:r>
            <a:r>
              <a:rPr lang="en-US" dirty="0" err="1" smtClean="0"/>
              <a:t>li</a:t>
            </a:r>
            <a:r>
              <a:rPr lang="en-US" dirty="0" smtClean="0"/>
              <a:t> elements</a:t>
            </a:r>
            <a:endParaRPr lang="en-US" dirty="0"/>
          </a:p>
        </p:txBody>
      </p:sp>
      <p:sp>
        <p:nvSpPr>
          <p:cNvPr id="4" name="Slide Number Placeholder 3"/>
          <p:cNvSpPr>
            <a:spLocks noGrp="1"/>
          </p:cNvSpPr>
          <p:nvPr>
            <p:ph type="sldNum" sz="quarter" idx="10"/>
          </p:nvPr>
        </p:nvSpPr>
        <p:spPr/>
        <p:txBody>
          <a:bodyPr/>
          <a:lstStyle/>
          <a:p>
            <a:fld id="{15A07B82-CC66-462C-8A50-3A29B43DABFB}" type="slidenum">
              <a:rPr lang="en-US" altLang="en-US" smtClean="0"/>
              <a:pPr/>
              <a:t>9</a:t>
            </a:fld>
            <a:endParaRPr lang="en-US" altLang="en-US">
              <a:solidFill>
                <a:schemeClr val="accent2"/>
              </a:solidFill>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1_Viewgraph-Template">
  <a:themeElements>
    <a:clrScheme name="">
      <a:dk1>
        <a:srgbClr val="000000"/>
      </a:dk1>
      <a:lt1>
        <a:srgbClr val="FFFFFF"/>
      </a:lt1>
      <a:dk2>
        <a:srgbClr val="006666"/>
      </a:dk2>
      <a:lt2>
        <a:srgbClr val="B2B2B2"/>
      </a:lt2>
      <a:accent1>
        <a:srgbClr val="FF9900"/>
      </a:accent1>
      <a:accent2>
        <a:srgbClr val="666699"/>
      </a:accent2>
      <a:accent3>
        <a:srgbClr val="FFFFFF"/>
      </a:accent3>
      <a:accent4>
        <a:srgbClr val="000000"/>
      </a:accent4>
      <a:accent5>
        <a:srgbClr val="FFCAAA"/>
      </a:accent5>
      <a:accent6>
        <a:srgbClr val="5C5C8A"/>
      </a:accent6>
      <a:hlink>
        <a:srgbClr val="CCCCFF"/>
      </a:hlink>
      <a:folHlink>
        <a:srgbClr val="CC0000"/>
      </a:folHlink>
    </a:clrScheme>
    <a:fontScheme name="1_Viewgraph-Templat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pitchFamily="18" charset="0"/>
          </a:defRPr>
        </a:defPPr>
      </a:lstStyle>
    </a:lnDef>
  </a:objectDefaults>
  <a:extraClrSchemeLst>
    <a:extraClrScheme>
      <a:clrScheme name="1_Viewgraph-Templat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1_Viewgraph-Template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1_Viewgraph-Template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1_Viewgraph-Template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1_Viewgraph-Template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1_Viewgraph-Template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1_Viewgraph-Template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jQuery-Ajax-for-Formatting</Template>
  <TotalTime>32993</TotalTime>
  <Words>4835</Words>
  <Application>Microsoft Office PowerPoint</Application>
  <PresentationFormat>On-screen Show (4:3)</PresentationFormat>
  <Paragraphs>808</Paragraphs>
  <Slides>72</Slides>
  <Notes>1</Notes>
  <HiddenSlides>0</HiddenSlides>
  <MMClips>0</MMClips>
  <ScaleCrop>false</ScaleCrop>
  <HeadingPairs>
    <vt:vector size="4" baseType="variant">
      <vt:variant>
        <vt:lpstr>Theme</vt:lpstr>
      </vt:variant>
      <vt:variant>
        <vt:i4>1</vt:i4>
      </vt:variant>
      <vt:variant>
        <vt:lpstr>Slide Titles</vt:lpstr>
      </vt:variant>
      <vt:variant>
        <vt:i4>72</vt:i4>
      </vt:variant>
    </vt:vector>
  </HeadingPairs>
  <TitlesOfParts>
    <vt:vector size="73" baseType="lpstr">
      <vt:lpstr>1_Viewgraph-Template</vt:lpstr>
      <vt:lpstr>The jQuery JavaScript Library Part I: Ajax Support (jQuery 1.3 Version)</vt:lpstr>
      <vt:lpstr>Topics</vt:lpstr>
      <vt:lpstr>Introduction</vt:lpstr>
      <vt:lpstr>Overview of jQuery</vt:lpstr>
      <vt:lpstr>Ajax Utilities</vt:lpstr>
      <vt:lpstr>Downloading and Installation</vt:lpstr>
      <vt:lpstr>Industry Usage</vt:lpstr>
      <vt:lpstr>jQuery Selectors: Basics</vt:lpstr>
      <vt:lpstr>Selecting DOM Elements</vt:lpstr>
      <vt:lpstr>Manipulating DOM Elements</vt:lpstr>
      <vt:lpstr>Example: Randomizing Background Colors (JavaScript)</vt:lpstr>
      <vt:lpstr>Example: Randomizing Colors (JavaScript Continued)</vt:lpstr>
      <vt:lpstr>Example: Randomizing Colors (Style Sheet)</vt:lpstr>
      <vt:lpstr>Example: Randomizing Colors (HTML)</vt:lpstr>
      <vt:lpstr>Example: Randomizing Colors (HTML Continued)</vt:lpstr>
      <vt:lpstr>Example: Randomizing Colors (Results)</vt:lpstr>
      <vt:lpstr>$.ajax: Basics</vt:lpstr>
      <vt:lpstr>$.ajax: Basic Syntax</vt:lpstr>
      <vt:lpstr>Data-Centric Ajax with and without Toolkits</vt:lpstr>
      <vt:lpstr>Data-Centric Ajax with and without Toolkits</vt:lpstr>
      <vt:lpstr>$.ajax Example Code:  JavaScript</vt:lpstr>
      <vt:lpstr>$.ajax Example Code:  HTML</vt:lpstr>
      <vt:lpstr>$.ajax Example Code:  JSP</vt:lpstr>
      <vt:lpstr>$.ajax: Results</vt:lpstr>
      <vt:lpstr>Registering Event Handlers in JavaScript</vt:lpstr>
      <vt:lpstr>Redoing Time Alert: JavaScript</vt:lpstr>
      <vt:lpstr>Redoing Time Alert: HTML</vt:lpstr>
      <vt:lpstr>Redoing Time Alert: Results</vt:lpstr>
      <vt:lpstr>$.ajax: Sending Data</vt:lpstr>
      <vt:lpstr>Overview</vt:lpstr>
      <vt:lpstr>Data Example: JavaScript</vt:lpstr>
      <vt:lpstr>Data Example: HTML</vt:lpstr>
      <vt:lpstr>Data Example: JSP</vt:lpstr>
      <vt:lpstr>Data Example: Results</vt:lpstr>
      <vt:lpstr>$.ajax:  Options and Shortcuts</vt:lpstr>
      <vt:lpstr>Overview</vt:lpstr>
      <vt:lpstr>Options</vt:lpstr>
      <vt:lpstr>Options (Continued)</vt:lpstr>
      <vt:lpstr>Options (Continued)</vt:lpstr>
      <vt:lpstr>Shortcuts for $.ajax: Equivalent Forms</vt:lpstr>
      <vt:lpstr>Pros and Cons of Shortcuts</vt:lpstr>
      <vt:lpstr>Simplifying Inserting Results into HTML: the “load” Function</vt:lpstr>
      <vt:lpstr>load: Basic Syntax</vt:lpstr>
      <vt:lpstr>Content-Centric Ajax with and without Toolkits (Basic JS Only)</vt:lpstr>
      <vt:lpstr>Content-Centric Ajax with and without Toolkits ($.ajax)</vt:lpstr>
      <vt:lpstr>Content-Centric Ajax with and without Toolkits (Libraries)</vt:lpstr>
      <vt:lpstr>load Example 1: JavaScript</vt:lpstr>
      <vt:lpstr>load Example 1: HTML</vt:lpstr>
      <vt:lpstr>load Example 1: JSP</vt:lpstr>
      <vt:lpstr>load Example 1: Results</vt:lpstr>
      <vt:lpstr>Building Parameter Strings Automatically with “serialize”</vt:lpstr>
      <vt:lpstr>Using “serialize”</vt:lpstr>
      <vt:lpstr>load Example 2: JavaScript</vt:lpstr>
      <vt:lpstr>load Example 2: HTML</vt:lpstr>
      <vt:lpstr>load Example 2: JSP</vt:lpstr>
      <vt:lpstr>load Example 2: Results</vt:lpstr>
      <vt:lpstr>Handling JSON Data</vt:lpstr>
      <vt:lpstr>Approach</vt:lpstr>
      <vt:lpstr>JSON Example Code: Core JavaScript</vt:lpstr>
      <vt:lpstr>JSON Example Code: Auxiliary JavaScript</vt:lpstr>
      <vt:lpstr>JSON Example Code: Auxiliary JavaScript (Continued)</vt:lpstr>
      <vt:lpstr>JSON Example Code: HTML</vt:lpstr>
      <vt:lpstr>JSON Example Code: Servlet</vt:lpstr>
      <vt:lpstr>JSON Example Code: JSP</vt:lpstr>
      <vt:lpstr>JSON Example Code: Auxiliary Java Code</vt:lpstr>
      <vt:lpstr>JSON Example Code: Auxiliary Java Code</vt:lpstr>
      <vt:lpstr>JSON Example: Results</vt:lpstr>
      <vt:lpstr>Wrap-up</vt:lpstr>
      <vt:lpstr>“Best” JavaScript Libraries</vt:lpstr>
      <vt:lpstr>Books and References</vt:lpstr>
      <vt:lpstr>Summary</vt:lpstr>
      <vt:lpstr>Questions?</vt:lpstr>
    </vt:vector>
  </TitlesOfParts>
  <Company>coreservlets.com, Inc. (http://courses.coreservlets.com)</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jQuery Part I: Ajax Support</dc:title>
  <dc:creator>Marty Hall</dc:creator>
  <cp:lastModifiedBy>Marty</cp:lastModifiedBy>
  <cp:revision>1418</cp:revision>
  <cp:lastPrinted>2000-09-07T14:17:00Z</cp:lastPrinted>
  <dcterms:created xsi:type="dcterms:W3CDTF">2000-05-05T21:02:18Z</dcterms:created>
  <dcterms:modified xsi:type="dcterms:W3CDTF">2009-11-09T16:41:51Z</dcterms:modified>
</cp:coreProperties>
</file>